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3" r:id="rId8"/>
    <p:sldId id="264" r:id="rId9"/>
    <p:sldId id="266" r:id="rId10"/>
    <p:sldId id="267" r:id="rId11"/>
    <p:sldId id="268" r:id="rId12"/>
    <p:sldId id="269" r:id="rId1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D59C"/>
    <a:srgbClr val="3B30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171" autoAdjust="0"/>
  </p:normalViewPr>
  <p:slideViewPr>
    <p:cSldViewPr snapToGrid="0">
      <p:cViewPr>
        <p:scale>
          <a:sx n="100" d="100"/>
          <a:sy n="100" d="100"/>
        </p:scale>
        <p:origin x="95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0DF2F5-A3D2-4146-9C2E-6E6FECC516D8}"/>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597E739F-F313-4660-8D1B-CB1EFE3B58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9B21D8FE-46B2-4792-8D62-1862C6DDEDAB}"/>
              </a:ext>
            </a:extLst>
          </p:cNvPr>
          <p:cNvSpPr>
            <a:spLocks noGrp="1"/>
          </p:cNvSpPr>
          <p:nvPr>
            <p:ph type="dt" sz="half" idx="10"/>
          </p:nvPr>
        </p:nvSpPr>
        <p:spPr/>
        <p:txBody>
          <a:bodyPr/>
          <a:lstStyle/>
          <a:p>
            <a:fld id="{A0AA49AC-885D-4EFC-935D-60A30DDFCEA0}" type="datetimeFigureOut">
              <a:rPr lang="ru-RU" smtClean="0"/>
              <a:t>03.04.2024</a:t>
            </a:fld>
            <a:endParaRPr lang="ru-RU"/>
          </a:p>
        </p:txBody>
      </p:sp>
      <p:sp>
        <p:nvSpPr>
          <p:cNvPr id="5" name="Нижний колонтитул 4">
            <a:extLst>
              <a:ext uri="{FF2B5EF4-FFF2-40B4-BE49-F238E27FC236}">
                <a16:creationId xmlns:a16="http://schemas.microsoft.com/office/drawing/2014/main" id="{4431DFA8-A018-483B-B63B-DF815A3A4F8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673B823-145D-4867-A593-66673E98A283}"/>
              </a:ext>
            </a:extLst>
          </p:cNvPr>
          <p:cNvSpPr>
            <a:spLocks noGrp="1"/>
          </p:cNvSpPr>
          <p:nvPr>
            <p:ph type="sldNum" sz="quarter" idx="12"/>
          </p:nvPr>
        </p:nvSpPr>
        <p:spPr/>
        <p:txBody>
          <a:bodyPr/>
          <a:lstStyle/>
          <a:p>
            <a:fld id="{93FE6242-5551-476C-9404-1084D2DFF33B}" type="slidenum">
              <a:rPr lang="ru-RU" smtClean="0"/>
              <a:t>‹#›</a:t>
            </a:fld>
            <a:endParaRPr lang="ru-RU"/>
          </a:p>
        </p:txBody>
      </p:sp>
    </p:spTree>
    <p:extLst>
      <p:ext uri="{BB962C8B-B14F-4D97-AF65-F5344CB8AC3E}">
        <p14:creationId xmlns:p14="http://schemas.microsoft.com/office/powerpoint/2010/main" val="35796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0DE1BB-B626-4C3F-91ED-5F6993327440}"/>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4DDDC5E3-C4FD-43B0-AC85-9C9A9FCDB5C7}"/>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E85368D-6130-43C5-8B79-274C972245FE}"/>
              </a:ext>
            </a:extLst>
          </p:cNvPr>
          <p:cNvSpPr>
            <a:spLocks noGrp="1"/>
          </p:cNvSpPr>
          <p:nvPr>
            <p:ph type="dt" sz="half" idx="10"/>
          </p:nvPr>
        </p:nvSpPr>
        <p:spPr/>
        <p:txBody>
          <a:bodyPr/>
          <a:lstStyle/>
          <a:p>
            <a:fld id="{A0AA49AC-885D-4EFC-935D-60A30DDFCEA0}" type="datetimeFigureOut">
              <a:rPr lang="ru-RU" smtClean="0"/>
              <a:t>03.04.2024</a:t>
            </a:fld>
            <a:endParaRPr lang="ru-RU"/>
          </a:p>
        </p:txBody>
      </p:sp>
      <p:sp>
        <p:nvSpPr>
          <p:cNvPr id="5" name="Нижний колонтитул 4">
            <a:extLst>
              <a:ext uri="{FF2B5EF4-FFF2-40B4-BE49-F238E27FC236}">
                <a16:creationId xmlns:a16="http://schemas.microsoft.com/office/drawing/2014/main" id="{21F2489D-E0DA-4350-B3CF-92972B5CEDA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F54E513-C035-4569-89D6-8DCE0E386815}"/>
              </a:ext>
            </a:extLst>
          </p:cNvPr>
          <p:cNvSpPr>
            <a:spLocks noGrp="1"/>
          </p:cNvSpPr>
          <p:nvPr>
            <p:ph type="sldNum" sz="quarter" idx="12"/>
          </p:nvPr>
        </p:nvSpPr>
        <p:spPr/>
        <p:txBody>
          <a:bodyPr/>
          <a:lstStyle/>
          <a:p>
            <a:fld id="{93FE6242-5551-476C-9404-1084D2DFF33B}" type="slidenum">
              <a:rPr lang="ru-RU" smtClean="0"/>
              <a:t>‹#›</a:t>
            </a:fld>
            <a:endParaRPr lang="ru-RU"/>
          </a:p>
        </p:txBody>
      </p:sp>
    </p:spTree>
    <p:extLst>
      <p:ext uri="{BB962C8B-B14F-4D97-AF65-F5344CB8AC3E}">
        <p14:creationId xmlns:p14="http://schemas.microsoft.com/office/powerpoint/2010/main" val="4241530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57F7C883-8354-49FB-A42A-01DF9627F159}"/>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5FB5DEA1-FC83-452C-90B8-4BF1217A92BD}"/>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1B99302-3A06-49E8-8A2F-123C6EF5A044}"/>
              </a:ext>
            </a:extLst>
          </p:cNvPr>
          <p:cNvSpPr>
            <a:spLocks noGrp="1"/>
          </p:cNvSpPr>
          <p:nvPr>
            <p:ph type="dt" sz="half" idx="10"/>
          </p:nvPr>
        </p:nvSpPr>
        <p:spPr/>
        <p:txBody>
          <a:bodyPr/>
          <a:lstStyle/>
          <a:p>
            <a:fld id="{A0AA49AC-885D-4EFC-935D-60A30DDFCEA0}" type="datetimeFigureOut">
              <a:rPr lang="ru-RU" smtClean="0"/>
              <a:t>03.04.2024</a:t>
            </a:fld>
            <a:endParaRPr lang="ru-RU"/>
          </a:p>
        </p:txBody>
      </p:sp>
      <p:sp>
        <p:nvSpPr>
          <p:cNvPr id="5" name="Нижний колонтитул 4">
            <a:extLst>
              <a:ext uri="{FF2B5EF4-FFF2-40B4-BE49-F238E27FC236}">
                <a16:creationId xmlns:a16="http://schemas.microsoft.com/office/drawing/2014/main" id="{B790583C-53D7-47AC-8E15-145202C26F6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CA4EE16-5C20-4365-887A-6D1DCB8FE07A}"/>
              </a:ext>
            </a:extLst>
          </p:cNvPr>
          <p:cNvSpPr>
            <a:spLocks noGrp="1"/>
          </p:cNvSpPr>
          <p:nvPr>
            <p:ph type="sldNum" sz="quarter" idx="12"/>
          </p:nvPr>
        </p:nvSpPr>
        <p:spPr/>
        <p:txBody>
          <a:bodyPr/>
          <a:lstStyle/>
          <a:p>
            <a:fld id="{93FE6242-5551-476C-9404-1084D2DFF33B}" type="slidenum">
              <a:rPr lang="ru-RU" smtClean="0"/>
              <a:t>‹#›</a:t>
            </a:fld>
            <a:endParaRPr lang="ru-RU"/>
          </a:p>
        </p:txBody>
      </p:sp>
    </p:spTree>
    <p:extLst>
      <p:ext uri="{BB962C8B-B14F-4D97-AF65-F5344CB8AC3E}">
        <p14:creationId xmlns:p14="http://schemas.microsoft.com/office/powerpoint/2010/main" val="3203724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4227D4-8EE2-4E2D-93F5-51AC00B0B2C8}"/>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69814AB-763D-4B7E-AD2E-3D8BA6B6D344}"/>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11D4DAF3-2619-422B-B3E2-B9108AB1DF3E}"/>
              </a:ext>
            </a:extLst>
          </p:cNvPr>
          <p:cNvSpPr>
            <a:spLocks noGrp="1"/>
          </p:cNvSpPr>
          <p:nvPr>
            <p:ph type="dt" sz="half" idx="10"/>
          </p:nvPr>
        </p:nvSpPr>
        <p:spPr/>
        <p:txBody>
          <a:bodyPr/>
          <a:lstStyle/>
          <a:p>
            <a:fld id="{A0AA49AC-885D-4EFC-935D-60A30DDFCEA0}" type="datetimeFigureOut">
              <a:rPr lang="ru-RU" smtClean="0"/>
              <a:t>03.04.2024</a:t>
            </a:fld>
            <a:endParaRPr lang="ru-RU"/>
          </a:p>
        </p:txBody>
      </p:sp>
      <p:sp>
        <p:nvSpPr>
          <p:cNvPr id="5" name="Нижний колонтитул 4">
            <a:extLst>
              <a:ext uri="{FF2B5EF4-FFF2-40B4-BE49-F238E27FC236}">
                <a16:creationId xmlns:a16="http://schemas.microsoft.com/office/drawing/2014/main" id="{BDBDA22E-687A-4DE4-A053-B4733D94AF0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0226C99-9474-4F22-8D71-2776FDE0CE90}"/>
              </a:ext>
            </a:extLst>
          </p:cNvPr>
          <p:cNvSpPr>
            <a:spLocks noGrp="1"/>
          </p:cNvSpPr>
          <p:nvPr>
            <p:ph type="sldNum" sz="quarter" idx="12"/>
          </p:nvPr>
        </p:nvSpPr>
        <p:spPr/>
        <p:txBody>
          <a:bodyPr/>
          <a:lstStyle/>
          <a:p>
            <a:fld id="{93FE6242-5551-476C-9404-1084D2DFF33B}" type="slidenum">
              <a:rPr lang="ru-RU" smtClean="0"/>
              <a:t>‹#›</a:t>
            </a:fld>
            <a:endParaRPr lang="ru-RU"/>
          </a:p>
        </p:txBody>
      </p:sp>
    </p:spTree>
    <p:extLst>
      <p:ext uri="{BB962C8B-B14F-4D97-AF65-F5344CB8AC3E}">
        <p14:creationId xmlns:p14="http://schemas.microsoft.com/office/powerpoint/2010/main" val="317663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6B025D-BCE5-415E-B8D1-DB189B2B7B9C}"/>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E9120AC0-40EC-4FE2-99A4-3E42004E6C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22B28135-5699-4145-8FA0-EED8139AAAFF}"/>
              </a:ext>
            </a:extLst>
          </p:cNvPr>
          <p:cNvSpPr>
            <a:spLocks noGrp="1"/>
          </p:cNvSpPr>
          <p:nvPr>
            <p:ph type="dt" sz="half" idx="10"/>
          </p:nvPr>
        </p:nvSpPr>
        <p:spPr/>
        <p:txBody>
          <a:bodyPr/>
          <a:lstStyle/>
          <a:p>
            <a:fld id="{A0AA49AC-885D-4EFC-935D-60A30DDFCEA0}" type="datetimeFigureOut">
              <a:rPr lang="ru-RU" smtClean="0"/>
              <a:t>03.04.2024</a:t>
            </a:fld>
            <a:endParaRPr lang="ru-RU"/>
          </a:p>
        </p:txBody>
      </p:sp>
      <p:sp>
        <p:nvSpPr>
          <p:cNvPr id="5" name="Нижний колонтитул 4">
            <a:extLst>
              <a:ext uri="{FF2B5EF4-FFF2-40B4-BE49-F238E27FC236}">
                <a16:creationId xmlns:a16="http://schemas.microsoft.com/office/drawing/2014/main" id="{BB325548-DD92-44AC-9296-D178707AC4C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A11DDEF-CA13-436B-ABC2-8FF93DADD097}"/>
              </a:ext>
            </a:extLst>
          </p:cNvPr>
          <p:cNvSpPr>
            <a:spLocks noGrp="1"/>
          </p:cNvSpPr>
          <p:nvPr>
            <p:ph type="sldNum" sz="quarter" idx="12"/>
          </p:nvPr>
        </p:nvSpPr>
        <p:spPr/>
        <p:txBody>
          <a:bodyPr/>
          <a:lstStyle/>
          <a:p>
            <a:fld id="{93FE6242-5551-476C-9404-1084D2DFF33B}" type="slidenum">
              <a:rPr lang="ru-RU" smtClean="0"/>
              <a:t>‹#›</a:t>
            </a:fld>
            <a:endParaRPr lang="ru-RU"/>
          </a:p>
        </p:txBody>
      </p:sp>
    </p:spTree>
    <p:extLst>
      <p:ext uri="{BB962C8B-B14F-4D97-AF65-F5344CB8AC3E}">
        <p14:creationId xmlns:p14="http://schemas.microsoft.com/office/powerpoint/2010/main" val="2845579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EE5FB9-71CB-410E-BBDB-B50D36059690}"/>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8DB85E8-C109-44C9-9461-48F33DB865B2}"/>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5B39AA94-6905-477D-9BD6-CD665BB00B23}"/>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C4C63443-A711-40A6-97E2-CBB95E6516CB}"/>
              </a:ext>
            </a:extLst>
          </p:cNvPr>
          <p:cNvSpPr>
            <a:spLocks noGrp="1"/>
          </p:cNvSpPr>
          <p:nvPr>
            <p:ph type="dt" sz="half" idx="10"/>
          </p:nvPr>
        </p:nvSpPr>
        <p:spPr/>
        <p:txBody>
          <a:bodyPr/>
          <a:lstStyle/>
          <a:p>
            <a:fld id="{A0AA49AC-885D-4EFC-935D-60A30DDFCEA0}" type="datetimeFigureOut">
              <a:rPr lang="ru-RU" smtClean="0"/>
              <a:t>03.04.2024</a:t>
            </a:fld>
            <a:endParaRPr lang="ru-RU"/>
          </a:p>
        </p:txBody>
      </p:sp>
      <p:sp>
        <p:nvSpPr>
          <p:cNvPr id="6" name="Нижний колонтитул 5">
            <a:extLst>
              <a:ext uri="{FF2B5EF4-FFF2-40B4-BE49-F238E27FC236}">
                <a16:creationId xmlns:a16="http://schemas.microsoft.com/office/drawing/2014/main" id="{1B24F4DC-B836-4EDC-913B-122A38265D3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C562DF50-1D1E-4536-804D-B6FF0CB533F2}"/>
              </a:ext>
            </a:extLst>
          </p:cNvPr>
          <p:cNvSpPr>
            <a:spLocks noGrp="1"/>
          </p:cNvSpPr>
          <p:nvPr>
            <p:ph type="sldNum" sz="quarter" idx="12"/>
          </p:nvPr>
        </p:nvSpPr>
        <p:spPr/>
        <p:txBody>
          <a:bodyPr/>
          <a:lstStyle/>
          <a:p>
            <a:fld id="{93FE6242-5551-476C-9404-1084D2DFF33B}" type="slidenum">
              <a:rPr lang="ru-RU" smtClean="0"/>
              <a:t>‹#›</a:t>
            </a:fld>
            <a:endParaRPr lang="ru-RU"/>
          </a:p>
        </p:txBody>
      </p:sp>
    </p:spTree>
    <p:extLst>
      <p:ext uri="{BB962C8B-B14F-4D97-AF65-F5344CB8AC3E}">
        <p14:creationId xmlns:p14="http://schemas.microsoft.com/office/powerpoint/2010/main" val="1427637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DE0011-738C-4E84-A72F-2115E0271420}"/>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6E44EAA3-861D-48B8-ACA4-ED5BEAFA39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28DB3766-75F5-492C-9D3E-19FA973F68B2}"/>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5BFA1045-BDE4-4643-9DCB-FC9FCBCEB7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5736B4E-B289-4D6D-BE7D-8CEE34BA3EFF}"/>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79DB0EE3-6879-4962-8436-C26C222CBECA}"/>
              </a:ext>
            </a:extLst>
          </p:cNvPr>
          <p:cNvSpPr>
            <a:spLocks noGrp="1"/>
          </p:cNvSpPr>
          <p:nvPr>
            <p:ph type="dt" sz="half" idx="10"/>
          </p:nvPr>
        </p:nvSpPr>
        <p:spPr/>
        <p:txBody>
          <a:bodyPr/>
          <a:lstStyle/>
          <a:p>
            <a:fld id="{A0AA49AC-885D-4EFC-935D-60A30DDFCEA0}" type="datetimeFigureOut">
              <a:rPr lang="ru-RU" smtClean="0"/>
              <a:t>03.04.2024</a:t>
            </a:fld>
            <a:endParaRPr lang="ru-RU"/>
          </a:p>
        </p:txBody>
      </p:sp>
      <p:sp>
        <p:nvSpPr>
          <p:cNvPr id="8" name="Нижний колонтитул 7">
            <a:extLst>
              <a:ext uri="{FF2B5EF4-FFF2-40B4-BE49-F238E27FC236}">
                <a16:creationId xmlns:a16="http://schemas.microsoft.com/office/drawing/2014/main" id="{624B59C7-A7C8-4509-9F73-175556CE1942}"/>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F596CB1E-9F61-4F18-9C38-788B0CFA65F2}"/>
              </a:ext>
            </a:extLst>
          </p:cNvPr>
          <p:cNvSpPr>
            <a:spLocks noGrp="1"/>
          </p:cNvSpPr>
          <p:nvPr>
            <p:ph type="sldNum" sz="quarter" idx="12"/>
          </p:nvPr>
        </p:nvSpPr>
        <p:spPr/>
        <p:txBody>
          <a:bodyPr/>
          <a:lstStyle/>
          <a:p>
            <a:fld id="{93FE6242-5551-476C-9404-1084D2DFF33B}" type="slidenum">
              <a:rPr lang="ru-RU" smtClean="0"/>
              <a:t>‹#›</a:t>
            </a:fld>
            <a:endParaRPr lang="ru-RU"/>
          </a:p>
        </p:txBody>
      </p:sp>
    </p:spTree>
    <p:extLst>
      <p:ext uri="{BB962C8B-B14F-4D97-AF65-F5344CB8AC3E}">
        <p14:creationId xmlns:p14="http://schemas.microsoft.com/office/powerpoint/2010/main" val="2515071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52E530-83CD-4BA2-87FE-EBBD737A86A7}"/>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E49E841A-F90A-4A64-B7EF-9914E53774C3}"/>
              </a:ext>
            </a:extLst>
          </p:cNvPr>
          <p:cNvSpPr>
            <a:spLocks noGrp="1"/>
          </p:cNvSpPr>
          <p:nvPr>
            <p:ph type="dt" sz="half" idx="10"/>
          </p:nvPr>
        </p:nvSpPr>
        <p:spPr/>
        <p:txBody>
          <a:bodyPr/>
          <a:lstStyle/>
          <a:p>
            <a:fld id="{A0AA49AC-885D-4EFC-935D-60A30DDFCEA0}" type="datetimeFigureOut">
              <a:rPr lang="ru-RU" smtClean="0"/>
              <a:t>03.04.2024</a:t>
            </a:fld>
            <a:endParaRPr lang="ru-RU"/>
          </a:p>
        </p:txBody>
      </p:sp>
      <p:sp>
        <p:nvSpPr>
          <p:cNvPr id="4" name="Нижний колонтитул 3">
            <a:extLst>
              <a:ext uri="{FF2B5EF4-FFF2-40B4-BE49-F238E27FC236}">
                <a16:creationId xmlns:a16="http://schemas.microsoft.com/office/drawing/2014/main" id="{E0006A58-5A05-4442-9DE8-C246CD6EE6C5}"/>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CE242704-BC31-417B-B6F7-9CBF118B12D6}"/>
              </a:ext>
            </a:extLst>
          </p:cNvPr>
          <p:cNvSpPr>
            <a:spLocks noGrp="1"/>
          </p:cNvSpPr>
          <p:nvPr>
            <p:ph type="sldNum" sz="quarter" idx="12"/>
          </p:nvPr>
        </p:nvSpPr>
        <p:spPr/>
        <p:txBody>
          <a:bodyPr/>
          <a:lstStyle/>
          <a:p>
            <a:fld id="{93FE6242-5551-476C-9404-1084D2DFF33B}" type="slidenum">
              <a:rPr lang="ru-RU" smtClean="0"/>
              <a:t>‹#›</a:t>
            </a:fld>
            <a:endParaRPr lang="ru-RU"/>
          </a:p>
        </p:txBody>
      </p:sp>
    </p:spTree>
    <p:extLst>
      <p:ext uri="{BB962C8B-B14F-4D97-AF65-F5344CB8AC3E}">
        <p14:creationId xmlns:p14="http://schemas.microsoft.com/office/powerpoint/2010/main" val="1665926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4E676E4C-9B72-4C9E-A5CB-E300E5446135}"/>
              </a:ext>
            </a:extLst>
          </p:cNvPr>
          <p:cNvSpPr>
            <a:spLocks noGrp="1"/>
          </p:cNvSpPr>
          <p:nvPr>
            <p:ph type="dt" sz="half" idx="10"/>
          </p:nvPr>
        </p:nvSpPr>
        <p:spPr/>
        <p:txBody>
          <a:bodyPr/>
          <a:lstStyle/>
          <a:p>
            <a:fld id="{A0AA49AC-885D-4EFC-935D-60A30DDFCEA0}" type="datetimeFigureOut">
              <a:rPr lang="ru-RU" smtClean="0"/>
              <a:t>03.04.2024</a:t>
            </a:fld>
            <a:endParaRPr lang="ru-RU"/>
          </a:p>
        </p:txBody>
      </p:sp>
      <p:sp>
        <p:nvSpPr>
          <p:cNvPr id="3" name="Нижний колонтитул 2">
            <a:extLst>
              <a:ext uri="{FF2B5EF4-FFF2-40B4-BE49-F238E27FC236}">
                <a16:creationId xmlns:a16="http://schemas.microsoft.com/office/drawing/2014/main" id="{D8B2DFDF-E0CC-4844-9172-717773D43BD8}"/>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4A5C4253-C7AF-4B0A-B092-98DC2392C440}"/>
              </a:ext>
            </a:extLst>
          </p:cNvPr>
          <p:cNvSpPr>
            <a:spLocks noGrp="1"/>
          </p:cNvSpPr>
          <p:nvPr>
            <p:ph type="sldNum" sz="quarter" idx="12"/>
          </p:nvPr>
        </p:nvSpPr>
        <p:spPr/>
        <p:txBody>
          <a:bodyPr/>
          <a:lstStyle/>
          <a:p>
            <a:fld id="{93FE6242-5551-476C-9404-1084D2DFF33B}" type="slidenum">
              <a:rPr lang="ru-RU" smtClean="0"/>
              <a:t>‹#›</a:t>
            </a:fld>
            <a:endParaRPr lang="ru-RU"/>
          </a:p>
        </p:txBody>
      </p:sp>
    </p:spTree>
    <p:extLst>
      <p:ext uri="{BB962C8B-B14F-4D97-AF65-F5344CB8AC3E}">
        <p14:creationId xmlns:p14="http://schemas.microsoft.com/office/powerpoint/2010/main" val="4276405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040134-3216-4A4F-B2A4-5E5B67D8D2F1}"/>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22A8C775-ACCB-42E7-9243-325CF42207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620EE9D8-7450-4193-A12B-35737E8C22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32AEA49-4AE1-418B-953E-B380FD712FB7}"/>
              </a:ext>
            </a:extLst>
          </p:cNvPr>
          <p:cNvSpPr>
            <a:spLocks noGrp="1"/>
          </p:cNvSpPr>
          <p:nvPr>
            <p:ph type="dt" sz="half" idx="10"/>
          </p:nvPr>
        </p:nvSpPr>
        <p:spPr/>
        <p:txBody>
          <a:bodyPr/>
          <a:lstStyle/>
          <a:p>
            <a:fld id="{A0AA49AC-885D-4EFC-935D-60A30DDFCEA0}" type="datetimeFigureOut">
              <a:rPr lang="ru-RU" smtClean="0"/>
              <a:t>03.04.2024</a:t>
            </a:fld>
            <a:endParaRPr lang="ru-RU"/>
          </a:p>
        </p:txBody>
      </p:sp>
      <p:sp>
        <p:nvSpPr>
          <p:cNvPr id="6" name="Нижний колонтитул 5">
            <a:extLst>
              <a:ext uri="{FF2B5EF4-FFF2-40B4-BE49-F238E27FC236}">
                <a16:creationId xmlns:a16="http://schemas.microsoft.com/office/drawing/2014/main" id="{99E786CB-EB28-4959-9FDC-A3B120783D1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5E8A59A9-DC6B-4866-BE33-58E8DA620DD9}"/>
              </a:ext>
            </a:extLst>
          </p:cNvPr>
          <p:cNvSpPr>
            <a:spLocks noGrp="1"/>
          </p:cNvSpPr>
          <p:nvPr>
            <p:ph type="sldNum" sz="quarter" idx="12"/>
          </p:nvPr>
        </p:nvSpPr>
        <p:spPr/>
        <p:txBody>
          <a:bodyPr/>
          <a:lstStyle/>
          <a:p>
            <a:fld id="{93FE6242-5551-476C-9404-1084D2DFF33B}" type="slidenum">
              <a:rPr lang="ru-RU" smtClean="0"/>
              <a:t>‹#›</a:t>
            </a:fld>
            <a:endParaRPr lang="ru-RU"/>
          </a:p>
        </p:txBody>
      </p:sp>
    </p:spTree>
    <p:extLst>
      <p:ext uri="{BB962C8B-B14F-4D97-AF65-F5344CB8AC3E}">
        <p14:creationId xmlns:p14="http://schemas.microsoft.com/office/powerpoint/2010/main" val="590665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2294CB-4C0B-4190-B72C-A5F889279388}"/>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567DEFBB-517A-4ED9-8894-D52D2EBEAB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1F343392-5CA3-4117-B423-0E33F8E3D3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D7FBAE16-B227-43B3-95EC-8A27879F98A9}"/>
              </a:ext>
            </a:extLst>
          </p:cNvPr>
          <p:cNvSpPr>
            <a:spLocks noGrp="1"/>
          </p:cNvSpPr>
          <p:nvPr>
            <p:ph type="dt" sz="half" idx="10"/>
          </p:nvPr>
        </p:nvSpPr>
        <p:spPr/>
        <p:txBody>
          <a:bodyPr/>
          <a:lstStyle/>
          <a:p>
            <a:fld id="{A0AA49AC-885D-4EFC-935D-60A30DDFCEA0}" type="datetimeFigureOut">
              <a:rPr lang="ru-RU" smtClean="0"/>
              <a:t>03.04.2024</a:t>
            </a:fld>
            <a:endParaRPr lang="ru-RU"/>
          </a:p>
        </p:txBody>
      </p:sp>
      <p:sp>
        <p:nvSpPr>
          <p:cNvPr id="6" name="Нижний колонтитул 5">
            <a:extLst>
              <a:ext uri="{FF2B5EF4-FFF2-40B4-BE49-F238E27FC236}">
                <a16:creationId xmlns:a16="http://schemas.microsoft.com/office/drawing/2014/main" id="{3463742A-20AB-4553-A34E-A82ABC46580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5D7CBB9-5849-4960-AC97-13023BE7AD65}"/>
              </a:ext>
            </a:extLst>
          </p:cNvPr>
          <p:cNvSpPr>
            <a:spLocks noGrp="1"/>
          </p:cNvSpPr>
          <p:nvPr>
            <p:ph type="sldNum" sz="quarter" idx="12"/>
          </p:nvPr>
        </p:nvSpPr>
        <p:spPr/>
        <p:txBody>
          <a:bodyPr/>
          <a:lstStyle/>
          <a:p>
            <a:fld id="{93FE6242-5551-476C-9404-1084D2DFF33B}" type="slidenum">
              <a:rPr lang="ru-RU" smtClean="0"/>
              <a:t>‹#›</a:t>
            </a:fld>
            <a:endParaRPr lang="ru-RU"/>
          </a:p>
        </p:txBody>
      </p:sp>
    </p:spTree>
    <p:extLst>
      <p:ext uri="{BB962C8B-B14F-4D97-AF65-F5344CB8AC3E}">
        <p14:creationId xmlns:p14="http://schemas.microsoft.com/office/powerpoint/2010/main" val="672896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B8E4E8-61B9-4025-A39D-7014BDD26D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4DB4E989-75E1-4929-94CD-436EAF2F62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9E0B11E-8332-4AE1-8DBF-DF51BADC97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AA49AC-885D-4EFC-935D-60A30DDFCEA0}" type="datetimeFigureOut">
              <a:rPr lang="ru-RU" smtClean="0"/>
              <a:t>03.04.2024</a:t>
            </a:fld>
            <a:endParaRPr lang="ru-RU"/>
          </a:p>
        </p:txBody>
      </p:sp>
      <p:sp>
        <p:nvSpPr>
          <p:cNvPr id="5" name="Нижний колонтитул 4">
            <a:extLst>
              <a:ext uri="{FF2B5EF4-FFF2-40B4-BE49-F238E27FC236}">
                <a16:creationId xmlns:a16="http://schemas.microsoft.com/office/drawing/2014/main" id="{B1CE16C2-B617-49AA-A84B-D1445E576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73AAD412-05C4-4997-B48F-48EF265B98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FE6242-5551-476C-9404-1084D2DFF33B}" type="slidenum">
              <a:rPr lang="ru-RU" smtClean="0"/>
              <a:t>‹#›</a:t>
            </a:fld>
            <a:endParaRPr lang="ru-RU"/>
          </a:p>
        </p:txBody>
      </p:sp>
    </p:spTree>
    <p:extLst>
      <p:ext uri="{BB962C8B-B14F-4D97-AF65-F5344CB8AC3E}">
        <p14:creationId xmlns:p14="http://schemas.microsoft.com/office/powerpoint/2010/main" val="1807642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E2D1F270-EC0A-4AE8-8B8A-F8B6258AD9F8}"/>
              </a:ext>
            </a:extLst>
          </p:cNvPr>
          <p:cNvPicPr>
            <a:picLocks noChangeAspect="1"/>
          </p:cNvPicPr>
          <p:nvPr/>
        </p:nvPicPr>
        <p:blipFill rotWithShape="1">
          <a:blip r:embed="rId2">
            <a:extLs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sp>
        <p:nvSpPr>
          <p:cNvPr id="12" name="Прямоугольник 11">
            <a:extLst>
              <a:ext uri="{FF2B5EF4-FFF2-40B4-BE49-F238E27FC236}">
                <a16:creationId xmlns:a16="http://schemas.microsoft.com/office/drawing/2014/main" id="{530765DA-8970-4FA3-97B9-53C3834D276A}"/>
              </a:ext>
            </a:extLst>
          </p:cNvPr>
          <p:cNvSpPr/>
          <p:nvPr/>
        </p:nvSpPr>
        <p:spPr>
          <a:xfrm rot="19095272">
            <a:off x="-3469195" y="-1827688"/>
            <a:ext cx="12594256" cy="62683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3" name="Рисунок 12">
            <a:extLst>
              <a:ext uri="{FF2B5EF4-FFF2-40B4-BE49-F238E27FC236}">
                <a16:creationId xmlns:a16="http://schemas.microsoft.com/office/drawing/2014/main" id="{EDB84880-89CA-4C0F-A2F7-6C07E9B3152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0000" b="80000" l="10000" r="90000">
                        <a14:backgroundMark x1="46250" y1="26556" x2="21333" y2="75778"/>
                        <a14:backgroundMark x1="21333" y1="75778" x2="8750" y2="65333"/>
                        <a14:backgroundMark x1="8750" y1="65333" x2="11833" y2="57667"/>
                      </a14:backgroundRemoval>
                    </a14:imgEffect>
                  </a14:imgLayer>
                </a14:imgProps>
              </a:ex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5C783AAA-2168-4186-825E-F43706D71C12}"/>
              </a:ext>
            </a:extLst>
          </p:cNvPr>
          <p:cNvSpPr>
            <a:spLocks noGrp="1"/>
          </p:cNvSpPr>
          <p:nvPr>
            <p:ph type="ctrTitle"/>
          </p:nvPr>
        </p:nvSpPr>
        <p:spPr>
          <a:xfrm>
            <a:off x="216394" y="1081134"/>
            <a:ext cx="5328063" cy="1015663"/>
          </a:xfrm>
        </p:spPr>
        <p:txBody>
          <a:bodyPr>
            <a:normAutofit/>
          </a:bodyPr>
          <a:lstStyle/>
          <a:p>
            <a:pPr algn="l"/>
            <a:r>
              <a:rPr lang="ru-RU" sz="3600" dirty="0">
                <a:solidFill>
                  <a:srgbClr val="EFD59C"/>
                </a:solidFill>
                <a:latin typeface="Garamond" panose="02020404030301010803" pitchFamily="18" charset="0"/>
              </a:rPr>
              <a:t>Россия в годы правления</a:t>
            </a:r>
          </a:p>
        </p:txBody>
      </p:sp>
      <p:sp>
        <p:nvSpPr>
          <p:cNvPr id="7" name="TextBox 6">
            <a:extLst>
              <a:ext uri="{FF2B5EF4-FFF2-40B4-BE49-F238E27FC236}">
                <a16:creationId xmlns:a16="http://schemas.microsoft.com/office/drawing/2014/main" id="{C82073D8-DB5A-4831-92BB-2E33473EFAC2}"/>
              </a:ext>
            </a:extLst>
          </p:cNvPr>
          <p:cNvSpPr txBox="1"/>
          <p:nvPr/>
        </p:nvSpPr>
        <p:spPr>
          <a:xfrm>
            <a:off x="216394" y="1908111"/>
            <a:ext cx="6565246" cy="1200329"/>
          </a:xfrm>
          <a:prstGeom prst="rect">
            <a:avLst/>
          </a:prstGeom>
          <a:noFill/>
        </p:spPr>
        <p:txBody>
          <a:bodyPr wrap="square">
            <a:spAutoFit/>
          </a:bodyPr>
          <a:lstStyle/>
          <a:p>
            <a:r>
              <a:rPr lang="ru-RU" sz="7200" b="1" dirty="0">
                <a:ln w="76200">
                  <a:noFill/>
                </a:ln>
                <a:solidFill>
                  <a:schemeClr val="bg1"/>
                </a:solidFill>
                <a:latin typeface="Garamond" panose="02020404030301010803" pitchFamily="18" charset="0"/>
              </a:rPr>
              <a:t>ИВАНА </a:t>
            </a:r>
            <a:r>
              <a:rPr lang="en-US" sz="7200" b="1" dirty="0">
                <a:ln w="76200">
                  <a:noFill/>
                </a:ln>
                <a:solidFill>
                  <a:schemeClr val="bg1"/>
                </a:solidFill>
                <a:latin typeface="Garamond" panose="02020404030301010803" pitchFamily="18" charset="0"/>
              </a:rPr>
              <a:t>IV</a:t>
            </a:r>
            <a:endParaRPr lang="ru-RU" sz="7200" b="1" dirty="0">
              <a:ln w="76200">
                <a:noFill/>
              </a:ln>
              <a:solidFill>
                <a:schemeClr val="bg1"/>
              </a:solidFill>
              <a:latin typeface="Garamond" panose="02020404030301010803" pitchFamily="18" charset="0"/>
            </a:endParaRPr>
          </a:p>
        </p:txBody>
      </p:sp>
      <p:sp>
        <p:nvSpPr>
          <p:cNvPr id="14" name="TextBox 13">
            <a:extLst>
              <a:ext uri="{FF2B5EF4-FFF2-40B4-BE49-F238E27FC236}">
                <a16:creationId xmlns:a16="http://schemas.microsoft.com/office/drawing/2014/main" id="{2CDD90B2-07A2-4EB2-A2EF-3F09B0F4808A}"/>
              </a:ext>
            </a:extLst>
          </p:cNvPr>
          <p:cNvSpPr txBox="1"/>
          <p:nvPr/>
        </p:nvSpPr>
        <p:spPr>
          <a:xfrm>
            <a:off x="146320" y="4189959"/>
            <a:ext cx="2842445" cy="830997"/>
          </a:xfrm>
          <a:prstGeom prst="rect">
            <a:avLst/>
          </a:prstGeom>
          <a:noFill/>
        </p:spPr>
        <p:txBody>
          <a:bodyPr wrap="none" rtlCol="0">
            <a:spAutoFit/>
          </a:bodyPr>
          <a:lstStyle/>
          <a:p>
            <a:r>
              <a:rPr lang="ru-RU" sz="2400" dirty="0">
                <a:solidFill>
                  <a:schemeClr val="bg1"/>
                </a:solidFill>
                <a:latin typeface="Garamond" panose="02020404030301010803" pitchFamily="18" charset="0"/>
              </a:rPr>
              <a:t>Подготовили</a:t>
            </a:r>
            <a:r>
              <a:rPr lang="en-US" sz="2400" dirty="0">
                <a:solidFill>
                  <a:schemeClr val="bg1"/>
                </a:solidFill>
                <a:latin typeface="Garamond" panose="02020404030301010803" pitchFamily="18" charset="0"/>
              </a:rPr>
              <a:t>: </a:t>
            </a:r>
          </a:p>
          <a:p>
            <a:r>
              <a:rPr lang="ru-RU" sz="2400" dirty="0">
                <a:solidFill>
                  <a:schemeClr val="bg1"/>
                </a:solidFill>
                <a:latin typeface="Garamond" panose="02020404030301010803" pitchFamily="18" charset="0"/>
              </a:rPr>
              <a:t>1ПИб-02-3оп-23, пг1</a:t>
            </a:r>
          </a:p>
        </p:txBody>
      </p:sp>
      <p:cxnSp>
        <p:nvCxnSpPr>
          <p:cNvPr id="16" name="Прямая соединительная линия 15">
            <a:extLst>
              <a:ext uri="{FF2B5EF4-FFF2-40B4-BE49-F238E27FC236}">
                <a16:creationId xmlns:a16="http://schemas.microsoft.com/office/drawing/2014/main" id="{7A22FF32-8957-485C-A486-0A39110ABC57}"/>
              </a:ext>
            </a:extLst>
          </p:cNvPr>
          <p:cNvCxnSpPr>
            <a:cxnSpLocks/>
          </p:cNvCxnSpPr>
          <p:nvPr/>
        </p:nvCxnSpPr>
        <p:spPr>
          <a:xfrm>
            <a:off x="216394" y="4184519"/>
            <a:ext cx="135114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150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4F7E1B54-AA78-4174-86F9-7DAA6902B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6407" y="1027340"/>
            <a:ext cx="5334000" cy="3442097"/>
          </a:xfrm>
          <a:prstGeom prst="roundRect">
            <a:avLst/>
          </a:prstGeom>
        </p:spPr>
      </p:pic>
      <p:sp>
        <p:nvSpPr>
          <p:cNvPr id="2" name="Заголовок 1">
            <a:extLst>
              <a:ext uri="{FF2B5EF4-FFF2-40B4-BE49-F238E27FC236}">
                <a16:creationId xmlns:a16="http://schemas.microsoft.com/office/drawing/2014/main" id="{89D28AC9-09FF-417C-B654-BCA65E0F8123}"/>
              </a:ext>
            </a:extLst>
          </p:cNvPr>
          <p:cNvSpPr>
            <a:spLocks noGrp="1"/>
          </p:cNvSpPr>
          <p:nvPr>
            <p:ph type="title"/>
          </p:nvPr>
        </p:nvSpPr>
        <p:spPr/>
        <p:txBody>
          <a:bodyPr/>
          <a:lstStyle/>
          <a:p>
            <a:r>
              <a:rPr lang="ru-RU" dirty="0"/>
              <a:t>Опричнина</a:t>
            </a:r>
          </a:p>
        </p:txBody>
      </p:sp>
      <p:sp>
        <p:nvSpPr>
          <p:cNvPr id="3" name="Объект 2">
            <a:extLst>
              <a:ext uri="{FF2B5EF4-FFF2-40B4-BE49-F238E27FC236}">
                <a16:creationId xmlns:a16="http://schemas.microsoft.com/office/drawing/2014/main" id="{1F346B8F-AA45-4B3A-A527-8603D368134E}"/>
              </a:ext>
            </a:extLst>
          </p:cNvPr>
          <p:cNvSpPr>
            <a:spLocks noGrp="1"/>
          </p:cNvSpPr>
          <p:nvPr>
            <p:ph idx="1"/>
          </p:nvPr>
        </p:nvSpPr>
        <p:spPr>
          <a:xfrm>
            <a:off x="838200" y="1539875"/>
            <a:ext cx="5657850" cy="4351338"/>
          </a:xfrm>
        </p:spPr>
        <p:txBody>
          <a:bodyPr/>
          <a:lstStyle/>
          <a:p>
            <a:pPr marL="0" indent="0" rtl="0">
              <a:spcBef>
                <a:spcPts val="0"/>
              </a:spcBef>
              <a:spcAft>
                <a:spcPts val="0"/>
              </a:spcAft>
              <a:buNone/>
            </a:pPr>
            <a:r>
              <a:rPr lang="ru-RU" sz="1800" b="0" i="0" u="none" strike="noStrike" dirty="0">
                <a:solidFill>
                  <a:srgbClr val="000000"/>
                </a:solidFill>
                <a:effectLst/>
                <a:latin typeface="Arial" panose="020B0604020202020204" pitchFamily="34" charset="0"/>
              </a:rPr>
              <a:t>Второй этап правления монарха характеризуется еще большей кровавостью и жесткостью. В 1565-м в России появилась особая форма правления, разделившая государство на опричнину и земщину. Опричники полностью поддерживали государя, принесли ему клятву верности, и считались в его полной власти.</a:t>
            </a:r>
            <a:endParaRPr lang="ru-RU" b="0" dirty="0">
              <a:effectLst/>
            </a:endParaRPr>
          </a:p>
        </p:txBody>
      </p:sp>
      <p:pic>
        <p:nvPicPr>
          <p:cNvPr id="9" name="Рисунок 8">
            <a:extLst>
              <a:ext uri="{FF2B5EF4-FFF2-40B4-BE49-F238E27FC236}">
                <a16:creationId xmlns:a16="http://schemas.microsoft.com/office/drawing/2014/main" id="{83B99096-0A80-4944-9073-4F83F5037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0065" y="3473099"/>
            <a:ext cx="4621477" cy="3076055"/>
          </a:xfrm>
          <a:prstGeom prst="roundRect">
            <a:avLst/>
          </a:prstGeom>
        </p:spPr>
      </p:pic>
    </p:spTree>
    <p:extLst>
      <p:ext uri="{BB962C8B-B14F-4D97-AF65-F5344CB8AC3E}">
        <p14:creationId xmlns:p14="http://schemas.microsoft.com/office/powerpoint/2010/main" val="1436440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3CB3F61F-29F0-4499-910F-87F75389F374}"/>
              </a:ext>
            </a:extLst>
          </p:cNvPr>
          <p:cNvPicPr>
            <a:picLocks noChangeAspect="1"/>
          </p:cNvPicPr>
          <p:nvPr/>
        </p:nvPicPr>
        <p:blipFill rotWithShape="1">
          <a:blip r:embed="rId2">
            <a:extLst>
              <a:ext uri="{28A0092B-C50C-407E-A947-70E740481C1C}">
                <a14:useLocalDpi xmlns:a14="http://schemas.microsoft.com/office/drawing/2010/main" val="0"/>
              </a:ext>
            </a:extLst>
          </a:blip>
          <a:srcRect l="3031" t="1345" r="16399" b="-1345"/>
          <a:stretch/>
        </p:blipFill>
        <p:spPr>
          <a:xfrm>
            <a:off x="6969572" y="908868"/>
            <a:ext cx="5108127" cy="5040264"/>
          </a:xfrm>
          <a:prstGeom prst="roundRect">
            <a:avLst/>
          </a:prstGeom>
        </p:spPr>
      </p:pic>
      <p:sp>
        <p:nvSpPr>
          <p:cNvPr id="2" name="Заголовок 1">
            <a:extLst>
              <a:ext uri="{FF2B5EF4-FFF2-40B4-BE49-F238E27FC236}">
                <a16:creationId xmlns:a16="http://schemas.microsoft.com/office/drawing/2014/main" id="{405A8948-86C8-49F6-A693-BA6C013F63D8}"/>
              </a:ext>
            </a:extLst>
          </p:cNvPr>
          <p:cNvSpPr>
            <a:spLocks noGrp="1"/>
          </p:cNvSpPr>
          <p:nvPr>
            <p:ph type="title"/>
          </p:nvPr>
        </p:nvSpPr>
        <p:spPr/>
        <p:txBody>
          <a:bodyPr/>
          <a:lstStyle/>
          <a:p>
            <a:r>
              <a:rPr lang="ru-RU" dirty="0"/>
              <a:t>Смерть</a:t>
            </a:r>
          </a:p>
        </p:txBody>
      </p:sp>
      <p:sp>
        <p:nvSpPr>
          <p:cNvPr id="3" name="Объект 2">
            <a:extLst>
              <a:ext uri="{FF2B5EF4-FFF2-40B4-BE49-F238E27FC236}">
                <a16:creationId xmlns:a16="http://schemas.microsoft.com/office/drawing/2014/main" id="{C4441F81-5D54-43CB-A51F-B977FF88D5D5}"/>
              </a:ext>
            </a:extLst>
          </p:cNvPr>
          <p:cNvSpPr>
            <a:spLocks noGrp="1"/>
          </p:cNvSpPr>
          <p:nvPr>
            <p:ph idx="1"/>
          </p:nvPr>
        </p:nvSpPr>
        <p:spPr>
          <a:xfrm>
            <a:off x="838200" y="1825625"/>
            <a:ext cx="5915025" cy="3708400"/>
          </a:xfrm>
        </p:spPr>
        <p:txBody>
          <a:bodyPr>
            <a:normAutofit/>
          </a:bodyPr>
          <a:lstStyle/>
          <a:p>
            <a:pPr marL="0" indent="0" rtl="0">
              <a:spcBef>
                <a:spcPts val="0"/>
              </a:spcBef>
              <a:spcAft>
                <a:spcPts val="0"/>
              </a:spcAft>
              <a:buNone/>
            </a:pPr>
            <a:r>
              <a:rPr lang="ru-RU" sz="1800" b="0" i="0" u="none" strike="noStrike" dirty="0">
                <a:solidFill>
                  <a:srgbClr val="000000"/>
                </a:solidFill>
                <a:effectLst/>
                <a:latin typeface="Arial" panose="020B0604020202020204" pitchFamily="34" charset="0"/>
              </a:rPr>
              <a:t>Иван Грозный умер 28 марта 1584 года в Москве. Это случилось за игрой в шахматы. Причиной смерти стали разросшиеся остеофиты, из-за которых он стремительно терял подвижность. Кроме серьезного недуга смерть могла быть спровоцирована нервными потрясениями и нездоровым образом жизни. Ему было всего 53 года, а внешне он был похож на древнего старца. Это и стало причиной смерти в столь раннем возрасте.</a:t>
            </a:r>
            <a:endParaRPr lang="ru-RU" b="0" dirty="0">
              <a:effectLst/>
            </a:endParaRPr>
          </a:p>
          <a:p>
            <a:pPr marL="0" indent="0" rtl="0">
              <a:spcBef>
                <a:spcPts val="0"/>
              </a:spcBef>
              <a:spcAft>
                <a:spcPts val="0"/>
              </a:spcAft>
              <a:buNone/>
            </a:pPr>
            <a:r>
              <a:rPr lang="ru-RU" sz="1800" b="0" i="0" u="none" strike="noStrike" dirty="0">
                <a:solidFill>
                  <a:srgbClr val="000000"/>
                </a:solidFill>
                <a:effectLst/>
                <a:latin typeface="Arial" panose="020B0604020202020204" pitchFamily="34" charset="0"/>
              </a:rPr>
              <a:t>Ивана Грозного похоронили рядом с сыном Иваном. Местом захоронения стал Архангельский собор московского Кремля.</a:t>
            </a:r>
            <a:endParaRPr lang="ru-RU" b="0" dirty="0">
              <a:effectLst/>
            </a:endParaRPr>
          </a:p>
        </p:txBody>
      </p:sp>
    </p:spTree>
    <p:extLst>
      <p:ext uri="{BB962C8B-B14F-4D97-AF65-F5344CB8AC3E}">
        <p14:creationId xmlns:p14="http://schemas.microsoft.com/office/powerpoint/2010/main" val="3127863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CA353A-B4DB-4C55-AA91-7931273C1EEF}"/>
              </a:ext>
            </a:extLst>
          </p:cNvPr>
          <p:cNvSpPr>
            <a:spLocks noGrp="1"/>
          </p:cNvSpPr>
          <p:nvPr>
            <p:ph type="title"/>
          </p:nvPr>
        </p:nvSpPr>
        <p:spPr/>
        <p:txBody>
          <a:bodyPr/>
          <a:lstStyle/>
          <a:p>
            <a:r>
              <a:rPr lang="ru-RU" dirty="0"/>
              <a:t>Список источников</a:t>
            </a:r>
          </a:p>
        </p:txBody>
      </p:sp>
      <p:sp>
        <p:nvSpPr>
          <p:cNvPr id="3" name="Объект 2">
            <a:extLst>
              <a:ext uri="{FF2B5EF4-FFF2-40B4-BE49-F238E27FC236}">
                <a16:creationId xmlns:a16="http://schemas.microsoft.com/office/drawing/2014/main" id="{9EA8565C-C359-4373-8946-6AE34B591C77}"/>
              </a:ext>
            </a:extLst>
          </p:cNvPr>
          <p:cNvSpPr>
            <a:spLocks noGrp="1"/>
          </p:cNvSpPr>
          <p:nvPr>
            <p:ph idx="1"/>
          </p:nvPr>
        </p:nvSpPr>
        <p:spPr/>
        <p:txBody>
          <a:bodyPr>
            <a:normAutofit fontScale="77500" lnSpcReduction="20000"/>
          </a:bodyPr>
          <a:lstStyle/>
          <a:p>
            <a:r>
              <a:rPr lang="ru-RU" dirty="0"/>
              <a:t>Аракчеев В.А. Опричнина и «земщина»: к изучению административной практики в русском государстве 1560 – 1580-х гг. // Российская история. 2010. №1. С. 16 – 28.</a:t>
            </a:r>
            <a:endParaRPr lang="en-US" dirty="0"/>
          </a:p>
          <a:p>
            <a:r>
              <a:rPr lang="ru-RU" dirty="0"/>
              <a:t>Морозова Л. Е. Иностранцы о личности Ивана Грозного (</a:t>
            </a:r>
            <a:r>
              <a:rPr lang="ru-RU" dirty="0" err="1"/>
              <a:t>доопричный</a:t>
            </a:r>
            <a:r>
              <a:rPr lang="ru-RU" dirty="0"/>
              <a:t> период) // </a:t>
            </a:r>
            <a:r>
              <a:rPr lang="ru-RU" dirty="0" err="1"/>
              <a:t>Палеоросия</a:t>
            </a:r>
            <a:r>
              <a:rPr lang="ru-RU" dirty="0"/>
              <a:t>. Древняя Русь: во времени, в личностях, в идеях. Научный журнал. 2021. № 1(13). С. 40 – 51.</a:t>
            </a:r>
            <a:endParaRPr lang="en-US" dirty="0"/>
          </a:p>
          <a:p>
            <a:r>
              <a:rPr lang="ru-RU" dirty="0"/>
              <a:t>Нефедов С.А. Реформы Ивана III и Ивана IV: османское влияние // Вопросы истории. 2002. №11. С. 30 – 53.</a:t>
            </a:r>
            <a:endParaRPr lang="en-US" dirty="0"/>
          </a:p>
          <a:p>
            <a:r>
              <a:rPr lang="ru-RU" dirty="0"/>
              <a:t>Рудаков В.Н., Самарин А. Вечный спор о грозном царе // Историк. 2017. №1. С. 7 – 9. </a:t>
            </a:r>
            <a:endParaRPr lang="en-US" dirty="0"/>
          </a:p>
          <a:p>
            <a:r>
              <a:rPr lang="ru-RU" dirty="0"/>
              <a:t>Самойлова Т. Первый русский царь // Историк. 2017. №1. С. 29 – 33.</a:t>
            </a:r>
            <a:endParaRPr lang="en-US" dirty="0"/>
          </a:p>
          <a:p>
            <a:r>
              <a:rPr lang="ru-RU" dirty="0"/>
              <a:t>Столярова Л. В. Роль Ивана IV Грозного в российской истории: реформы и их цена // Электронный научно-образовательный журнал «История». – 2019. – Трудные вопросы истории России. URL: https://history.jes.su/s207987840009069-4-1/ (дата обращения 13.06.22).</a:t>
            </a:r>
          </a:p>
        </p:txBody>
      </p:sp>
    </p:spTree>
    <p:extLst>
      <p:ext uri="{BB962C8B-B14F-4D97-AF65-F5344CB8AC3E}">
        <p14:creationId xmlns:p14="http://schemas.microsoft.com/office/powerpoint/2010/main" val="1748579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Рисунок 15">
            <a:extLst>
              <a:ext uri="{FF2B5EF4-FFF2-40B4-BE49-F238E27FC236}">
                <a16:creationId xmlns:a16="http://schemas.microsoft.com/office/drawing/2014/main" id="{CB9386AF-BF9D-447C-A60F-437D8A082DFF}"/>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465586" y="1428470"/>
            <a:ext cx="4439162" cy="3288268"/>
          </a:xfrm>
          <a:prstGeom prst="roundRect">
            <a:avLst/>
          </a:prstGeom>
        </p:spPr>
      </p:pic>
      <p:pic>
        <p:nvPicPr>
          <p:cNvPr id="15" name="Рисунок 14">
            <a:extLst>
              <a:ext uri="{FF2B5EF4-FFF2-40B4-BE49-F238E27FC236}">
                <a16:creationId xmlns:a16="http://schemas.microsoft.com/office/drawing/2014/main" id="{C9724981-3583-4B94-B89B-143FF58D82F7}"/>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96870" y="1817417"/>
            <a:ext cx="4439162" cy="3288268"/>
          </a:xfrm>
          <a:prstGeom prst="roundRect">
            <a:avLst/>
          </a:prstGeom>
        </p:spPr>
      </p:pic>
      <p:pic>
        <p:nvPicPr>
          <p:cNvPr id="7" name="Рисунок 6">
            <a:extLst>
              <a:ext uri="{FF2B5EF4-FFF2-40B4-BE49-F238E27FC236}">
                <a16:creationId xmlns:a16="http://schemas.microsoft.com/office/drawing/2014/main" id="{4D1377DD-DCB4-4952-89B1-12144D4C8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8154" y="2216839"/>
            <a:ext cx="4439162" cy="3288268"/>
          </a:xfrm>
          <a:prstGeom prst="roundRect">
            <a:avLst/>
          </a:prstGeom>
        </p:spPr>
      </p:pic>
      <p:sp>
        <p:nvSpPr>
          <p:cNvPr id="2" name="Заголовок 1">
            <a:extLst>
              <a:ext uri="{FF2B5EF4-FFF2-40B4-BE49-F238E27FC236}">
                <a16:creationId xmlns:a16="http://schemas.microsoft.com/office/drawing/2014/main" id="{0241931C-FB83-42F5-92B3-B05D109522DC}"/>
              </a:ext>
            </a:extLst>
          </p:cNvPr>
          <p:cNvSpPr>
            <a:spLocks noGrp="1"/>
          </p:cNvSpPr>
          <p:nvPr>
            <p:ph type="title"/>
          </p:nvPr>
        </p:nvSpPr>
        <p:spPr>
          <a:xfrm>
            <a:off x="838200" y="473329"/>
            <a:ext cx="4602018" cy="1263712"/>
          </a:xfrm>
        </p:spPr>
        <p:txBody>
          <a:bodyPr>
            <a:normAutofit/>
          </a:bodyPr>
          <a:lstStyle/>
          <a:p>
            <a:r>
              <a:rPr lang="ru-RU" sz="5400" dirty="0"/>
              <a:t>И. С. Глазунов</a:t>
            </a:r>
            <a:r>
              <a:rPr lang="en-GB" sz="5400" dirty="0"/>
              <a:t>:</a:t>
            </a:r>
            <a:endParaRPr lang="ru-RU" sz="5400" dirty="0"/>
          </a:p>
        </p:txBody>
      </p:sp>
      <p:sp>
        <p:nvSpPr>
          <p:cNvPr id="3" name="Объект 2">
            <a:extLst>
              <a:ext uri="{FF2B5EF4-FFF2-40B4-BE49-F238E27FC236}">
                <a16:creationId xmlns:a16="http://schemas.microsoft.com/office/drawing/2014/main" id="{062626EB-F692-4450-B8B8-96DFC0E4134F}"/>
              </a:ext>
            </a:extLst>
          </p:cNvPr>
          <p:cNvSpPr>
            <a:spLocks noGrp="1"/>
          </p:cNvSpPr>
          <p:nvPr>
            <p:ph idx="1"/>
          </p:nvPr>
        </p:nvSpPr>
        <p:spPr>
          <a:xfrm>
            <a:off x="838200" y="1690688"/>
            <a:ext cx="7031691" cy="2597060"/>
          </a:xfrm>
          <a:prstGeom prst="roundRect">
            <a:avLst/>
          </a:prstGeom>
          <a:solidFill>
            <a:schemeClr val="bg1"/>
          </a:solidFill>
          <a:ln w="57150">
            <a:solidFill>
              <a:schemeClr val="tx1"/>
            </a:solidFill>
          </a:ln>
        </p:spPr>
        <p:txBody>
          <a:bodyPr>
            <a:normAutofit/>
          </a:bodyPr>
          <a:lstStyle/>
          <a:p>
            <a:pPr marL="0" indent="0">
              <a:buNone/>
            </a:pPr>
            <a:r>
              <a:rPr lang="ru-RU" sz="4800" b="0" i="0" u="none" strike="noStrike" dirty="0">
                <a:solidFill>
                  <a:srgbClr val="000000"/>
                </a:solidFill>
                <a:effectLst/>
                <a:latin typeface="Garamond" panose="02020404030301010803" pitchFamily="18" charset="0"/>
              </a:rPr>
              <a:t>«Он делал Россию сильной, а этого никто не хотел в Европе и Азии» </a:t>
            </a:r>
            <a:endParaRPr lang="ru-RU" sz="6600" dirty="0">
              <a:latin typeface="Garamond" panose="02020404030301010803" pitchFamily="18" charset="0"/>
            </a:endParaRPr>
          </a:p>
        </p:txBody>
      </p:sp>
      <p:sp>
        <p:nvSpPr>
          <p:cNvPr id="5" name="TextBox 4">
            <a:extLst>
              <a:ext uri="{FF2B5EF4-FFF2-40B4-BE49-F238E27FC236}">
                <a16:creationId xmlns:a16="http://schemas.microsoft.com/office/drawing/2014/main" id="{CF9120F7-8EF0-4EA3-BA4F-C76F17DF8AA8}"/>
              </a:ext>
            </a:extLst>
          </p:cNvPr>
          <p:cNvSpPr txBox="1"/>
          <p:nvPr/>
        </p:nvSpPr>
        <p:spPr>
          <a:xfrm>
            <a:off x="7485995" y="5622781"/>
            <a:ext cx="4123480" cy="646331"/>
          </a:xfrm>
          <a:prstGeom prst="rect">
            <a:avLst/>
          </a:prstGeom>
          <a:noFill/>
        </p:spPr>
        <p:txBody>
          <a:bodyPr wrap="square">
            <a:spAutoFit/>
          </a:bodyPr>
          <a:lstStyle/>
          <a:p>
            <a:pPr algn="r"/>
            <a:r>
              <a:rPr lang="ru-RU" sz="1800" b="0" i="1" u="none" strike="noStrike" dirty="0">
                <a:solidFill>
                  <a:srgbClr val="000000"/>
                </a:solidFill>
                <a:effectLst/>
                <a:latin typeface="Arial" panose="020B0604020202020204" pitchFamily="34" charset="0"/>
              </a:rPr>
              <a:t>– известный русский художник-живописец, педагог</a:t>
            </a:r>
            <a:endParaRPr lang="ru-RU" i="1" dirty="0"/>
          </a:p>
        </p:txBody>
      </p:sp>
      <p:sp>
        <p:nvSpPr>
          <p:cNvPr id="10" name="TextBox 9">
            <a:extLst>
              <a:ext uri="{FF2B5EF4-FFF2-40B4-BE49-F238E27FC236}">
                <a16:creationId xmlns:a16="http://schemas.microsoft.com/office/drawing/2014/main" id="{23FBF825-FB2E-4EAA-A4C2-C6685CF56A13}"/>
              </a:ext>
            </a:extLst>
          </p:cNvPr>
          <p:cNvSpPr txBox="1"/>
          <p:nvPr/>
        </p:nvSpPr>
        <p:spPr>
          <a:xfrm>
            <a:off x="1035177" y="5136257"/>
            <a:ext cx="6096000" cy="954107"/>
          </a:xfrm>
          <a:prstGeom prst="rect">
            <a:avLst/>
          </a:prstGeom>
          <a:noFill/>
        </p:spPr>
        <p:txBody>
          <a:bodyPr wrap="square">
            <a:spAutoFit/>
          </a:bodyPr>
          <a:lstStyle/>
          <a:p>
            <a:pPr rtl="0">
              <a:spcBef>
                <a:spcPts val="0"/>
              </a:spcBef>
              <a:spcAft>
                <a:spcPts val="0"/>
              </a:spcAft>
            </a:pPr>
            <a:r>
              <a:rPr lang="ru-RU" sz="1400" b="0" i="1" u="none" strike="noStrike" dirty="0">
                <a:solidFill>
                  <a:srgbClr val="000000"/>
                </a:solidFill>
                <a:effectLst/>
                <a:latin typeface="Arial" panose="020B0604020202020204" pitchFamily="34" charset="0"/>
              </a:rPr>
              <a:t>Основал и возглавил Российскую академию живописи, ваяния и зодчества И. Глазунова. В 1980 году получил звание Народный художник СССР, четыре раза награжден орденом «За заслуги перед Отечеством».</a:t>
            </a:r>
            <a:endParaRPr lang="ru-RU" sz="1400" i="1" dirty="0"/>
          </a:p>
        </p:txBody>
      </p:sp>
      <p:sp>
        <p:nvSpPr>
          <p:cNvPr id="13" name="TextBox 12">
            <a:extLst>
              <a:ext uri="{FF2B5EF4-FFF2-40B4-BE49-F238E27FC236}">
                <a16:creationId xmlns:a16="http://schemas.microsoft.com/office/drawing/2014/main" id="{811CEE94-7BA4-45B8-985F-F18A66587AE7}"/>
              </a:ext>
            </a:extLst>
          </p:cNvPr>
          <p:cNvSpPr txBox="1"/>
          <p:nvPr/>
        </p:nvSpPr>
        <p:spPr>
          <a:xfrm>
            <a:off x="1035177" y="4767202"/>
            <a:ext cx="2609625" cy="400110"/>
          </a:xfrm>
          <a:prstGeom prst="rect">
            <a:avLst/>
          </a:prstGeom>
          <a:noFill/>
        </p:spPr>
        <p:txBody>
          <a:bodyPr wrap="none" rtlCol="0">
            <a:spAutoFit/>
          </a:bodyPr>
          <a:lstStyle/>
          <a:p>
            <a:r>
              <a:rPr lang="ru-RU" sz="2000" dirty="0"/>
              <a:t>Подробнее</a:t>
            </a:r>
            <a:r>
              <a:rPr lang="en-US" sz="2000" dirty="0"/>
              <a:t> </a:t>
            </a:r>
            <a:r>
              <a:rPr lang="ru-RU" sz="2000" dirty="0"/>
              <a:t>об авторе</a:t>
            </a:r>
            <a:r>
              <a:rPr lang="en-US" sz="2000" dirty="0"/>
              <a:t>:</a:t>
            </a:r>
            <a:endParaRPr lang="ru-RU" sz="2000" dirty="0"/>
          </a:p>
        </p:txBody>
      </p:sp>
    </p:spTree>
    <p:extLst>
      <p:ext uri="{BB962C8B-B14F-4D97-AF65-F5344CB8AC3E}">
        <p14:creationId xmlns:p14="http://schemas.microsoft.com/office/powerpoint/2010/main" val="3336409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03BEE204-E6AE-4BA1-81B0-77E898CBD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2175" y="1825625"/>
            <a:ext cx="5657850" cy="3771900"/>
          </a:xfrm>
          <a:prstGeom prst="roundRect">
            <a:avLst/>
          </a:prstGeom>
        </p:spPr>
      </p:pic>
      <p:sp>
        <p:nvSpPr>
          <p:cNvPr id="2" name="Заголовок 1">
            <a:extLst>
              <a:ext uri="{FF2B5EF4-FFF2-40B4-BE49-F238E27FC236}">
                <a16:creationId xmlns:a16="http://schemas.microsoft.com/office/drawing/2014/main" id="{061F41F1-4B3E-4B19-ACA5-10AD28A5BEE4}"/>
              </a:ext>
            </a:extLst>
          </p:cNvPr>
          <p:cNvSpPr>
            <a:spLocks noGrp="1"/>
          </p:cNvSpPr>
          <p:nvPr>
            <p:ph type="title"/>
          </p:nvPr>
        </p:nvSpPr>
        <p:spPr/>
        <p:txBody>
          <a:bodyPr/>
          <a:lstStyle/>
          <a:p>
            <a:r>
              <a:rPr lang="ru-RU" dirty="0"/>
              <a:t>Ранние годы</a:t>
            </a:r>
          </a:p>
        </p:txBody>
      </p:sp>
      <p:sp>
        <p:nvSpPr>
          <p:cNvPr id="3" name="Объект 2">
            <a:extLst>
              <a:ext uri="{FF2B5EF4-FFF2-40B4-BE49-F238E27FC236}">
                <a16:creationId xmlns:a16="http://schemas.microsoft.com/office/drawing/2014/main" id="{DEB6385B-7619-4371-B5D5-6081294E1068}"/>
              </a:ext>
            </a:extLst>
          </p:cNvPr>
          <p:cNvSpPr>
            <a:spLocks noGrp="1"/>
          </p:cNvSpPr>
          <p:nvPr>
            <p:ph idx="1"/>
          </p:nvPr>
        </p:nvSpPr>
        <p:spPr>
          <a:xfrm>
            <a:off x="838200" y="1825625"/>
            <a:ext cx="4819651" cy="4351338"/>
          </a:xfrm>
        </p:spPr>
        <p:txBody>
          <a:bodyPr>
            <a:normAutofit/>
          </a:bodyPr>
          <a:lstStyle/>
          <a:p>
            <a:pPr marL="0" indent="0" rtl="0">
              <a:spcBef>
                <a:spcPts val="0"/>
              </a:spcBef>
              <a:spcAft>
                <a:spcPts val="0"/>
              </a:spcAft>
              <a:buNone/>
            </a:pPr>
            <a:r>
              <a:rPr lang="ru-RU" sz="1800" b="0" i="0" u="none" strike="noStrike" dirty="0">
                <a:solidFill>
                  <a:srgbClr val="000000"/>
                </a:solidFill>
                <a:effectLst/>
                <a:latin typeface="Arial" panose="020B0604020202020204" pitchFamily="34" charset="0"/>
              </a:rPr>
              <a:t>Дата рождения Ивана Грозного – 25 августа 1530 года. Это радостное событие произошло в селе Коломенское под Москвой. Родителями будущего государя были князь Василий III Рюрикович и литовская княгиня Елена Глинская. Иван был старшим из сыновей, поэтому по праву наследования, должен был взойти на престол после совершеннолетия. Однако так долго ждать не пришлось, номинально он стал российским царем в возрасте трех лет, потому что отец очень сильно заболел и вскоре умер. Спустя пять лет после этого умерла и мама Ивана – княгиня Елена. Так в восьмилетнем возрасте мальчик стал сиротой.</a:t>
            </a:r>
            <a:br>
              <a:rPr lang="ru-RU" sz="1800" dirty="0"/>
            </a:br>
            <a:endParaRPr lang="ru-RU" sz="1800" dirty="0"/>
          </a:p>
        </p:txBody>
      </p:sp>
    </p:spTree>
    <p:extLst>
      <p:ext uri="{BB962C8B-B14F-4D97-AF65-F5344CB8AC3E}">
        <p14:creationId xmlns:p14="http://schemas.microsoft.com/office/powerpoint/2010/main" val="3246425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0724EB-5098-46B7-ABD8-FF30533CFCA8}"/>
              </a:ext>
            </a:extLst>
          </p:cNvPr>
          <p:cNvSpPr>
            <a:spLocks noGrp="1"/>
          </p:cNvSpPr>
          <p:nvPr>
            <p:ph type="title"/>
          </p:nvPr>
        </p:nvSpPr>
        <p:spPr/>
        <p:txBody>
          <a:bodyPr/>
          <a:lstStyle/>
          <a:p>
            <a:r>
              <a:rPr lang="ru-RU" dirty="0"/>
              <a:t>Трудное детство</a:t>
            </a:r>
          </a:p>
        </p:txBody>
      </p:sp>
      <p:sp>
        <p:nvSpPr>
          <p:cNvPr id="3" name="Объект 2">
            <a:extLst>
              <a:ext uri="{FF2B5EF4-FFF2-40B4-BE49-F238E27FC236}">
                <a16:creationId xmlns:a16="http://schemas.microsoft.com/office/drawing/2014/main" id="{BAEE14E9-D02F-44A0-89B8-B660E1882C71}"/>
              </a:ext>
            </a:extLst>
          </p:cNvPr>
          <p:cNvSpPr>
            <a:spLocks noGrp="1"/>
          </p:cNvSpPr>
          <p:nvPr>
            <p:ph idx="1"/>
          </p:nvPr>
        </p:nvSpPr>
        <p:spPr>
          <a:xfrm>
            <a:off x="838200" y="1825625"/>
            <a:ext cx="5838825" cy="4351338"/>
          </a:xfrm>
        </p:spPr>
        <p:txBody>
          <a:bodyPr/>
          <a:lstStyle/>
          <a:p>
            <a:pPr marL="0" indent="0" rtl="0">
              <a:spcBef>
                <a:spcPts val="0"/>
              </a:spcBef>
              <a:spcAft>
                <a:spcPts val="0"/>
              </a:spcAft>
              <a:buNone/>
            </a:pPr>
            <a:r>
              <a:rPr lang="ru-RU" sz="1800" b="0" i="0" u="none" strike="noStrike" dirty="0">
                <a:solidFill>
                  <a:srgbClr val="000000"/>
                </a:solidFill>
                <a:effectLst/>
                <a:latin typeface="Arial" panose="020B0604020202020204" pitchFamily="34" charset="0"/>
              </a:rPr>
              <a:t>Детские годы запомнились юному монарху бесконечными дворцовыми переворотами, интригами, насилием, жесточайшей борьбой за власть. Такая обстановка не могла не отразиться на характере молодого человека, он становился все более жестоким. В то время его попечители не считали нужным обращать внимание на наследника престола, они вели свою игру, сводили счеты с его друзьями, самого Ивана держали в «черном теле». Он жил практически в нищете, у него не было вдоволь еды и необходимой одежды. Именно это породило в нем задатки жестокости и агрессии.</a:t>
            </a:r>
            <a:endParaRPr lang="ru-RU" b="0" dirty="0">
              <a:effectLst/>
            </a:endParaRPr>
          </a:p>
        </p:txBody>
      </p:sp>
      <p:sp>
        <p:nvSpPr>
          <p:cNvPr id="5" name="TextBox 4">
            <a:extLst>
              <a:ext uri="{FF2B5EF4-FFF2-40B4-BE49-F238E27FC236}">
                <a16:creationId xmlns:a16="http://schemas.microsoft.com/office/drawing/2014/main" id="{EC4A54DA-70AA-4710-BFC1-EA7F537A5CB0}"/>
              </a:ext>
            </a:extLst>
          </p:cNvPr>
          <p:cNvSpPr txBox="1"/>
          <p:nvPr/>
        </p:nvSpPr>
        <p:spPr>
          <a:xfrm>
            <a:off x="838200" y="5253633"/>
            <a:ext cx="6096000" cy="923330"/>
          </a:xfrm>
          <a:prstGeom prst="rect">
            <a:avLst/>
          </a:prstGeom>
          <a:noFill/>
        </p:spPr>
        <p:txBody>
          <a:bodyPr wrap="square">
            <a:spAutoFit/>
          </a:bodyPr>
          <a:lstStyle/>
          <a:p>
            <a:r>
              <a:rPr lang="ru-RU" sz="1800" b="0" i="1" u="none" strike="noStrike" dirty="0">
                <a:solidFill>
                  <a:srgbClr val="000000"/>
                </a:solidFill>
                <a:effectLst/>
                <a:latin typeface="Arial" panose="020B0604020202020204" pitchFamily="34" charset="0"/>
              </a:rPr>
              <a:t>Держать в чёрном теле - значит обеспечивать только самым необходимым для жизни, чтобы человек не умер, и не давать сидеть без дела</a:t>
            </a:r>
            <a:endParaRPr lang="ru-RU" i="1" dirty="0"/>
          </a:p>
        </p:txBody>
      </p:sp>
      <p:cxnSp>
        <p:nvCxnSpPr>
          <p:cNvPr id="6" name="Прямая соединительная линия 5">
            <a:extLst>
              <a:ext uri="{FF2B5EF4-FFF2-40B4-BE49-F238E27FC236}">
                <a16:creationId xmlns:a16="http://schemas.microsoft.com/office/drawing/2014/main" id="{0853535B-35BF-484D-9DE7-53C3CBCA9C2F}"/>
              </a:ext>
            </a:extLst>
          </p:cNvPr>
          <p:cNvCxnSpPr/>
          <p:nvPr/>
        </p:nvCxnSpPr>
        <p:spPr>
          <a:xfrm>
            <a:off x="923925" y="5148858"/>
            <a:ext cx="51720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Рисунок 6">
            <a:extLst>
              <a:ext uri="{FF2B5EF4-FFF2-40B4-BE49-F238E27FC236}">
                <a16:creationId xmlns:a16="http://schemas.microsoft.com/office/drawing/2014/main" id="{2DACC0BF-6284-4BBC-88E7-BCBF17276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3853" y="1027906"/>
            <a:ext cx="3503692" cy="4994708"/>
          </a:xfrm>
          <a:prstGeom prst="roundRect">
            <a:avLst/>
          </a:prstGeom>
        </p:spPr>
      </p:pic>
    </p:spTree>
    <p:extLst>
      <p:ext uri="{BB962C8B-B14F-4D97-AF65-F5344CB8AC3E}">
        <p14:creationId xmlns:p14="http://schemas.microsoft.com/office/powerpoint/2010/main" val="4151876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75C205-2637-4E4D-A171-B1E345E40371}"/>
              </a:ext>
            </a:extLst>
          </p:cNvPr>
          <p:cNvSpPr>
            <a:spLocks noGrp="1"/>
          </p:cNvSpPr>
          <p:nvPr>
            <p:ph type="title"/>
          </p:nvPr>
        </p:nvSpPr>
        <p:spPr/>
        <p:txBody>
          <a:bodyPr/>
          <a:lstStyle/>
          <a:p>
            <a:r>
              <a:rPr lang="ru-RU" dirty="0"/>
              <a:t>Образование</a:t>
            </a:r>
          </a:p>
        </p:txBody>
      </p:sp>
      <p:sp>
        <p:nvSpPr>
          <p:cNvPr id="3" name="Объект 2">
            <a:extLst>
              <a:ext uri="{FF2B5EF4-FFF2-40B4-BE49-F238E27FC236}">
                <a16:creationId xmlns:a16="http://schemas.microsoft.com/office/drawing/2014/main" id="{5EB0E623-69F1-47A9-93F8-96780B367B2C}"/>
              </a:ext>
            </a:extLst>
          </p:cNvPr>
          <p:cNvSpPr>
            <a:spLocks noGrp="1"/>
          </p:cNvSpPr>
          <p:nvPr>
            <p:ph idx="1"/>
          </p:nvPr>
        </p:nvSpPr>
        <p:spPr>
          <a:xfrm>
            <a:off x="838200" y="1549796"/>
            <a:ext cx="4000500" cy="4351338"/>
          </a:xfrm>
        </p:spPr>
        <p:txBody>
          <a:bodyPr/>
          <a:lstStyle/>
          <a:p>
            <a:pPr marL="0" indent="0">
              <a:buNone/>
            </a:pPr>
            <a:r>
              <a:rPr lang="ru-RU" sz="1800" b="0" i="0" u="none" strike="noStrike" dirty="0">
                <a:solidFill>
                  <a:srgbClr val="000000"/>
                </a:solidFill>
                <a:effectLst/>
                <a:latin typeface="Arial" panose="020B0604020202020204" pitchFamily="34" charset="0"/>
              </a:rPr>
              <a:t>Никто не задумывался об образовании Ивана, из-за чего он сам много учился, читал книги, и впоследствии он получил статус самого начитанного правителя того времени. И в то же время он сам ничего не решал, по-прежнему находился в заложниках у правителей страной.</a:t>
            </a:r>
            <a:endParaRPr lang="ru-RU" dirty="0"/>
          </a:p>
        </p:txBody>
      </p:sp>
      <p:pic>
        <p:nvPicPr>
          <p:cNvPr id="5" name="Рисунок 4">
            <a:extLst>
              <a:ext uri="{FF2B5EF4-FFF2-40B4-BE49-F238E27FC236}">
                <a16:creationId xmlns:a16="http://schemas.microsoft.com/office/drawing/2014/main" id="{8A4CAA94-EBC2-4E78-8ECD-7F252E524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8683" y="956865"/>
            <a:ext cx="6481851" cy="4944269"/>
          </a:xfrm>
          <a:prstGeom prst="roundRect">
            <a:avLst/>
          </a:prstGeom>
        </p:spPr>
      </p:pic>
    </p:spTree>
    <p:extLst>
      <p:ext uri="{BB962C8B-B14F-4D97-AF65-F5344CB8AC3E}">
        <p14:creationId xmlns:p14="http://schemas.microsoft.com/office/powerpoint/2010/main" val="3961638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BF9D9F4D-CBFE-4AD5-840B-74CE32EC9C58}"/>
              </a:ext>
            </a:extLst>
          </p:cNvPr>
          <p:cNvPicPr>
            <a:picLocks noChangeAspect="1"/>
          </p:cNvPicPr>
          <p:nvPr/>
        </p:nvPicPr>
        <p:blipFill rotWithShape="1">
          <a:blip r:embed="rId2">
            <a:extLst>
              <a:ext uri="{28A0092B-C50C-407E-A947-70E740481C1C}">
                <a14:useLocalDpi xmlns:a14="http://schemas.microsoft.com/office/drawing/2010/main" val="0"/>
              </a:ext>
            </a:extLst>
          </a:blip>
          <a:srcRect l="27625" r="22941"/>
          <a:stretch/>
        </p:blipFill>
        <p:spPr>
          <a:xfrm>
            <a:off x="7324725" y="1099122"/>
            <a:ext cx="4229101" cy="4812156"/>
          </a:xfrm>
          <a:prstGeom prst="roundRect">
            <a:avLst/>
          </a:prstGeom>
        </p:spPr>
      </p:pic>
      <p:sp>
        <p:nvSpPr>
          <p:cNvPr id="2" name="Заголовок 1">
            <a:extLst>
              <a:ext uri="{FF2B5EF4-FFF2-40B4-BE49-F238E27FC236}">
                <a16:creationId xmlns:a16="http://schemas.microsoft.com/office/drawing/2014/main" id="{11D62700-5EA5-4B02-81A6-59EE083643BF}"/>
              </a:ext>
            </a:extLst>
          </p:cNvPr>
          <p:cNvSpPr>
            <a:spLocks noGrp="1"/>
          </p:cNvSpPr>
          <p:nvPr>
            <p:ph type="title"/>
          </p:nvPr>
        </p:nvSpPr>
        <p:spPr/>
        <p:txBody>
          <a:bodyPr/>
          <a:lstStyle/>
          <a:p>
            <a:r>
              <a:rPr lang="ru-RU" dirty="0"/>
              <a:t>Правление</a:t>
            </a:r>
          </a:p>
        </p:txBody>
      </p:sp>
      <p:sp>
        <p:nvSpPr>
          <p:cNvPr id="3" name="Объект 2">
            <a:extLst>
              <a:ext uri="{FF2B5EF4-FFF2-40B4-BE49-F238E27FC236}">
                <a16:creationId xmlns:a16="http://schemas.microsoft.com/office/drawing/2014/main" id="{5257BE5D-EB21-4BCF-8673-FD51666B7A89}"/>
              </a:ext>
            </a:extLst>
          </p:cNvPr>
          <p:cNvSpPr>
            <a:spLocks noGrp="1"/>
          </p:cNvSpPr>
          <p:nvPr>
            <p:ph idx="1"/>
          </p:nvPr>
        </p:nvSpPr>
        <p:spPr>
          <a:xfrm>
            <a:off x="838200" y="1483740"/>
            <a:ext cx="6486525" cy="4351338"/>
          </a:xfrm>
        </p:spPr>
        <p:txBody>
          <a:bodyPr>
            <a:normAutofit fontScale="92500"/>
          </a:bodyPr>
          <a:lstStyle/>
          <a:p>
            <a:pPr marL="0" indent="0" rtl="0">
              <a:spcBef>
                <a:spcPts val="0"/>
              </a:spcBef>
              <a:spcAft>
                <a:spcPts val="0"/>
              </a:spcAft>
              <a:buNone/>
            </a:pPr>
            <a:r>
              <a:rPr lang="ru-RU" sz="1800" b="0" i="0" u="none" strike="noStrike" dirty="0">
                <a:solidFill>
                  <a:srgbClr val="000000"/>
                </a:solidFill>
                <a:effectLst/>
                <a:latin typeface="Arial" panose="020B0604020202020204" pitchFamily="34" charset="0"/>
              </a:rPr>
              <a:t>В то время бразды правления страной были в руках князей Шуйских и Бельских. Во время их правления разбазаривалось госимущество, и это было отчетливо понятно даже несовершеннолетнему Ивану.</a:t>
            </a:r>
            <a:endParaRPr lang="ru-RU" sz="1800" b="0" dirty="0">
              <a:effectLst/>
            </a:endParaRPr>
          </a:p>
          <a:p>
            <a:pPr marL="0" indent="0" rtl="0">
              <a:spcBef>
                <a:spcPts val="0"/>
              </a:spcBef>
              <a:spcAft>
                <a:spcPts val="0"/>
              </a:spcAft>
              <a:buNone/>
            </a:pPr>
            <a:r>
              <a:rPr lang="ru-RU" sz="1800" b="0" i="0" u="none" strike="noStrike" dirty="0">
                <a:solidFill>
                  <a:srgbClr val="000000"/>
                </a:solidFill>
                <a:effectLst/>
                <a:latin typeface="Arial" panose="020B0604020202020204" pitchFamily="34" charset="0"/>
              </a:rPr>
              <a:t>Но правление бояр было недолгим (1538-1547). После того, как Иван затравил собаками Андрея Шуйского, который чаще всего устраивал боярские мятежи, бояре сразу утихли.</a:t>
            </a:r>
            <a:endParaRPr lang="ru-RU" sz="1800" dirty="0"/>
          </a:p>
          <a:p>
            <a:pPr marL="0" indent="0" rtl="0">
              <a:spcBef>
                <a:spcPts val="0"/>
              </a:spcBef>
              <a:spcAft>
                <a:spcPts val="0"/>
              </a:spcAft>
              <a:buNone/>
            </a:pPr>
            <a:endParaRPr lang="ru-RU" sz="1800" b="0" i="0" u="none" strike="noStrike" dirty="0">
              <a:solidFill>
                <a:srgbClr val="000000"/>
              </a:solidFill>
              <a:effectLst/>
              <a:latin typeface="Arial" panose="020B0604020202020204" pitchFamily="34" charset="0"/>
            </a:endParaRPr>
          </a:p>
          <a:p>
            <a:pPr marL="0" indent="0" rtl="0">
              <a:spcBef>
                <a:spcPts val="0"/>
              </a:spcBef>
              <a:spcAft>
                <a:spcPts val="0"/>
              </a:spcAft>
              <a:buNone/>
            </a:pPr>
            <a:r>
              <a:rPr lang="ru-RU" sz="1800" b="0" i="0" u="none" strike="noStrike" dirty="0">
                <a:solidFill>
                  <a:srgbClr val="000000"/>
                </a:solidFill>
                <a:effectLst/>
                <a:latin typeface="Arial" panose="020B0604020202020204" pitchFamily="34" charset="0"/>
              </a:rPr>
              <a:t>После достижения совершеннолетия в 1545 году Иван полноправно мог царствовать. Первое политическое решение молодого царя было в желании венчаться на царство, и после этого он мог единовластно править страной и следовать традициям православия. Кроме этого наличие царского титула очень благотворно сказалось на внешней политике России, потому что теперь она приобретала совершенно другой статус в плане дипломатических отношений со странами Западной Европы и выходила в лидеры среди других государств Европы.</a:t>
            </a:r>
            <a:endParaRPr lang="ru-RU" b="0" dirty="0">
              <a:effectLst/>
            </a:endParaRPr>
          </a:p>
        </p:txBody>
      </p:sp>
    </p:spTree>
    <p:extLst>
      <p:ext uri="{BB962C8B-B14F-4D97-AF65-F5344CB8AC3E}">
        <p14:creationId xmlns:p14="http://schemas.microsoft.com/office/powerpoint/2010/main" val="886325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5AABE06-41B7-4386-947E-9A9FA9E705AE}"/>
              </a:ext>
            </a:extLst>
          </p:cNvPr>
          <p:cNvSpPr>
            <a:spLocks noGrp="1"/>
          </p:cNvSpPr>
          <p:nvPr>
            <p:ph type="title"/>
          </p:nvPr>
        </p:nvSpPr>
        <p:spPr/>
        <p:txBody>
          <a:bodyPr/>
          <a:lstStyle/>
          <a:p>
            <a:r>
              <a:rPr lang="ru-RU" dirty="0"/>
              <a:t>Признание в Европе</a:t>
            </a:r>
          </a:p>
        </p:txBody>
      </p:sp>
      <p:sp>
        <p:nvSpPr>
          <p:cNvPr id="3" name="Объект 2">
            <a:extLst>
              <a:ext uri="{FF2B5EF4-FFF2-40B4-BE49-F238E27FC236}">
                <a16:creationId xmlns:a16="http://schemas.microsoft.com/office/drawing/2014/main" id="{E3F941ED-E801-440C-99B1-B2B0C497BAF7}"/>
              </a:ext>
            </a:extLst>
          </p:cNvPr>
          <p:cNvSpPr>
            <a:spLocks noGrp="1"/>
          </p:cNvSpPr>
          <p:nvPr>
            <p:ph idx="1"/>
          </p:nvPr>
        </p:nvSpPr>
        <p:spPr>
          <a:xfrm>
            <a:off x="838200" y="1825625"/>
            <a:ext cx="5038725" cy="4351338"/>
          </a:xfrm>
        </p:spPr>
        <p:txBody>
          <a:bodyPr/>
          <a:lstStyle/>
          <a:p>
            <a:pPr marL="0" indent="0" rtl="0">
              <a:spcBef>
                <a:spcPts val="0"/>
              </a:spcBef>
              <a:spcAft>
                <a:spcPts val="0"/>
              </a:spcAft>
              <a:buNone/>
            </a:pPr>
            <a:r>
              <a:rPr lang="ru-RU" sz="1800" b="0" i="0" u="none" strike="noStrike" dirty="0">
                <a:solidFill>
                  <a:srgbClr val="000000"/>
                </a:solidFill>
                <a:effectLst/>
                <a:latin typeface="Arial" panose="020B0604020202020204" pitchFamily="34" charset="0"/>
              </a:rPr>
              <a:t>Значение нового титула заключалось в том, что в дипломатических отношениях с католической Европой он соответствовал императору, а не великому герцогу, как титул “великий князь”.</a:t>
            </a:r>
            <a:endParaRPr lang="ru-RU" b="0" dirty="0">
              <a:effectLst/>
            </a:endParaRPr>
          </a:p>
          <a:p>
            <a:pPr marL="0" indent="0" rtl="0">
              <a:spcBef>
                <a:spcPts val="0"/>
              </a:spcBef>
              <a:spcAft>
                <a:spcPts val="0"/>
              </a:spcAft>
              <a:buNone/>
            </a:pPr>
            <a:r>
              <a:rPr lang="ru-RU" sz="1800" b="0" i="0" u="none" strike="noStrike" dirty="0">
                <a:solidFill>
                  <a:srgbClr val="000000"/>
                </a:solidFill>
                <a:effectLst/>
                <a:latin typeface="Arial" panose="020B0604020202020204" pitchFamily="34" charset="0"/>
              </a:rPr>
              <a:t>Реакция в Европе на царский </a:t>
            </a:r>
            <a:r>
              <a:rPr lang="ru-RU" sz="1800" b="0" i="0" u="none" strike="noStrike" dirty="0" err="1">
                <a:solidFill>
                  <a:srgbClr val="000000"/>
                </a:solidFill>
                <a:effectLst/>
                <a:latin typeface="Arial" panose="020B0604020202020204" pitchFamily="34" charset="0"/>
              </a:rPr>
              <a:t>царский</a:t>
            </a:r>
            <a:r>
              <a:rPr lang="ru-RU" sz="1800" b="0" i="0" u="none" strike="noStrike" dirty="0">
                <a:solidFill>
                  <a:srgbClr val="000000"/>
                </a:solidFill>
                <a:effectLst/>
                <a:latin typeface="Arial" panose="020B0604020202020204" pitchFamily="34" charset="0"/>
              </a:rPr>
              <a:t> титул была разной. Больше всего он не понравился польскому королю Сигизмунду II, который увидел в этом стремление Ивана IV захватить территорию Великого княжества Литовского. Папа Римский считал, что царский титул нарушает принцип “Единой империи”. Зато царский титул признали с 1555 года Англия, Дания и Флорентийская республика.</a:t>
            </a:r>
            <a:endParaRPr lang="ru-RU" b="0" dirty="0">
              <a:effectLst/>
            </a:endParaRPr>
          </a:p>
        </p:txBody>
      </p:sp>
      <p:pic>
        <p:nvPicPr>
          <p:cNvPr id="5" name="Рисунок 4">
            <a:extLst>
              <a:ext uri="{FF2B5EF4-FFF2-40B4-BE49-F238E27FC236}">
                <a16:creationId xmlns:a16="http://schemas.microsoft.com/office/drawing/2014/main" id="{1664FF0C-1381-4C1E-80D4-1362D8E9A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5077" y="847725"/>
            <a:ext cx="5410931" cy="3997325"/>
          </a:xfrm>
          <a:prstGeom prst="roundRect">
            <a:avLst/>
          </a:prstGeom>
        </p:spPr>
      </p:pic>
      <p:sp>
        <p:nvSpPr>
          <p:cNvPr id="7" name="TextBox 6">
            <a:extLst>
              <a:ext uri="{FF2B5EF4-FFF2-40B4-BE49-F238E27FC236}">
                <a16:creationId xmlns:a16="http://schemas.microsoft.com/office/drawing/2014/main" id="{72E781FA-4AEB-47BD-861B-DAF86AA9BC92}"/>
              </a:ext>
            </a:extLst>
          </p:cNvPr>
          <p:cNvSpPr txBox="1"/>
          <p:nvPr/>
        </p:nvSpPr>
        <p:spPr>
          <a:xfrm>
            <a:off x="8173182" y="5022850"/>
            <a:ext cx="3333749" cy="646331"/>
          </a:xfrm>
          <a:prstGeom prst="rect">
            <a:avLst/>
          </a:prstGeom>
          <a:noFill/>
        </p:spPr>
        <p:txBody>
          <a:bodyPr wrap="square">
            <a:spAutoFit/>
          </a:bodyPr>
          <a:lstStyle/>
          <a:p>
            <a:pPr algn="r"/>
            <a:r>
              <a:rPr lang="ru-RU" b="0" i="1" dirty="0">
                <a:effectLst/>
                <a:latin typeface="YS Text"/>
              </a:rPr>
              <a:t>Джером </a:t>
            </a:r>
            <a:r>
              <a:rPr lang="ru-RU" b="0" i="1" dirty="0" err="1">
                <a:effectLst/>
                <a:latin typeface="YS Text"/>
              </a:rPr>
              <a:t>Горсей</a:t>
            </a:r>
            <a:r>
              <a:rPr lang="ru-RU" b="0" i="1" dirty="0">
                <a:effectLst/>
                <a:latin typeface="YS Text"/>
              </a:rPr>
              <a:t> - англичанин при дворе Ивана Грозного</a:t>
            </a:r>
            <a:endParaRPr lang="ru-RU" i="1" dirty="0"/>
          </a:p>
        </p:txBody>
      </p:sp>
    </p:spTree>
    <p:extLst>
      <p:ext uri="{BB962C8B-B14F-4D97-AF65-F5344CB8AC3E}">
        <p14:creationId xmlns:p14="http://schemas.microsoft.com/office/powerpoint/2010/main" val="3751097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72311B-9BD7-459B-B33C-F8111134391F}"/>
              </a:ext>
            </a:extLst>
          </p:cNvPr>
          <p:cNvSpPr>
            <a:spLocks noGrp="1"/>
          </p:cNvSpPr>
          <p:nvPr>
            <p:ph type="title"/>
          </p:nvPr>
        </p:nvSpPr>
        <p:spPr/>
        <p:txBody>
          <a:bodyPr/>
          <a:lstStyle/>
          <a:p>
            <a:r>
              <a:rPr lang="ru-RU" dirty="0"/>
              <a:t>Реформы</a:t>
            </a:r>
          </a:p>
        </p:txBody>
      </p:sp>
      <p:sp>
        <p:nvSpPr>
          <p:cNvPr id="3" name="Объект 2">
            <a:extLst>
              <a:ext uri="{FF2B5EF4-FFF2-40B4-BE49-F238E27FC236}">
                <a16:creationId xmlns:a16="http://schemas.microsoft.com/office/drawing/2014/main" id="{FBF87DA7-53B2-4E21-8630-E5FE20BDF946}"/>
              </a:ext>
            </a:extLst>
          </p:cNvPr>
          <p:cNvSpPr>
            <a:spLocks noGrp="1"/>
          </p:cNvSpPr>
          <p:nvPr>
            <p:ph idx="1"/>
          </p:nvPr>
        </p:nvSpPr>
        <p:spPr>
          <a:xfrm>
            <a:off x="838200" y="1825625"/>
            <a:ext cx="5438775" cy="4351338"/>
          </a:xfrm>
        </p:spPr>
        <p:txBody>
          <a:bodyPr/>
          <a:lstStyle/>
          <a:p>
            <a:pPr marL="0" indent="0">
              <a:buNone/>
            </a:pPr>
            <a:r>
              <a:rPr lang="ru-RU" sz="1800" b="0" i="0" u="none" strike="noStrike" dirty="0">
                <a:solidFill>
                  <a:srgbClr val="000000"/>
                </a:solidFill>
                <a:effectLst/>
                <a:latin typeface="Arial" panose="020B0604020202020204" pitchFamily="34" charset="0"/>
              </a:rPr>
              <a:t>С </a:t>
            </a:r>
            <a:r>
              <a:rPr lang="ru-RU" sz="1800" dirty="0">
                <a:solidFill>
                  <a:srgbClr val="000000"/>
                </a:solidFill>
                <a:latin typeface="Arial" panose="020B0604020202020204" pitchFamily="34" charset="0"/>
              </a:rPr>
              <a:t>приходом к власти молодого царя он начал реформы и изменения, которые одобрила Избранная рада, Россия постепенно переходила к самодержавию, когда власть сосредотачивалась в руках одного монарха.</a:t>
            </a:r>
          </a:p>
          <a:p>
            <a:pPr marL="0" indent="0" rtl="0">
              <a:spcBef>
                <a:spcPts val="0"/>
              </a:spcBef>
              <a:spcAft>
                <a:spcPts val="0"/>
              </a:spcAft>
              <a:buNone/>
            </a:pPr>
            <a:r>
              <a:rPr lang="ru-RU" sz="1800" dirty="0">
                <a:solidFill>
                  <a:srgbClr val="000000"/>
                </a:solidFill>
                <a:latin typeface="Arial" panose="020B0604020202020204" pitchFamily="34" charset="0"/>
              </a:rPr>
              <a:t>На протяжении последующих десяти лет Иван Грозный занимался глобальным реформированием. Он стал инициатором земской реформы, стал основателем нового судебника, ввел в действие губную реформу, которая должна была перераспределить полномочия наместников, отведя основную роль дворянству.</a:t>
            </a:r>
          </a:p>
          <a:p>
            <a:pPr marL="0" indent="0" rtl="0">
              <a:spcBef>
                <a:spcPts val="0"/>
              </a:spcBef>
              <a:spcAft>
                <a:spcPts val="0"/>
              </a:spcAft>
              <a:buNone/>
            </a:pPr>
            <a:r>
              <a:rPr lang="ru-RU" sz="1800" dirty="0">
                <a:solidFill>
                  <a:srgbClr val="000000"/>
                </a:solidFill>
                <a:latin typeface="Arial" panose="020B0604020202020204" pitchFamily="34" charset="0"/>
              </a:rPr>
              <a:t>В 1550-м стал годом образования стрелецкого войска, которое получило на вооружение огнестрельное оружие.</a:t>
            </a:r>
          </a:p>
          <a:p>
            <a:pPr marL="0" indent="0">
              <a:buNone/>
            </a:pPr>
            <a:endParaRPr lang="ru-RU" dirty="0"/>
          </a:p>
        </p:txBody>
      </p:sp>
      <p:pic>
        <p:nvPicPr>
          <p:cNvPr id="5" name="Рисунок 4">
            <a:extLst>
              <a:ext uri="{FF2B5EF4-FFF2-40B4-BE49-F238E27FC236}">
                <a16:creationId xmlns:a16="http://schemas.microsoft.com/office/drawing/2014/main" id="{CF1FD061-1E3A-4A00-92DC-B82D011EF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2825" y="3724842"/>
            <a:ext cx="3819524" cy="2390933"/>
          </a:xfrm>
          <a:prstGeom prst="rect">
            <a:avLst/>
          </a:prstGeom>
        </p:spPr>
      </p:pic>
      <p:pic>
        <p:nvPicPr>
          <p:cNvPr id="7" name="Рисунок 6">
            <a:extLst>
              <a:ext uri="{FF2B5EF4-FFF2-40B4-BE49-F238E27FC236}">
                <a16:creationId xmlns:a16="http://schemas.microsoft.com/office/drawing/2014/main" id="{4DC05A2C-546E-4120-99F3-27BE1B0F4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825" y="383155"/>
            <a:ext cx="4086225" cy="2750004"/>
          </a:xfrm>
          <a:prstGeom prst="rect">
            <a:avLst/>
          </a:prstGeom>
        </p:spPr>
      </p:pic>
      <p:sp>
        <p:nvSpPr>
          <p:cNvPr id="8" name="TextBox 7">
            <a:extLst>
              <a:ext uri="{FF2B5EF4-FFF2-40B4-BE49-F238E27FC236}">
                <a16:creationId xmlns:a16="http://schemas.microsoft.com/office/drawing/2014/main" id="{ED0C58DA-9BDC-45FC-92D4-48B85C69BBD4}"/>
              </a:ext>
            </a:extLst>
          </p:cNvPr>
          <p:cNvSpPr txBox="1"/>
          <p:nvPr/>
        </p:nvSpPr>
        <p:spPr>
          <a:xfrm>
            <a:off x="8843827" y="3151189"/>
            <a:ext cx="1124219" cy="369332"/>
          </a:xfrm>
          <a:prstGeom prst="rect">
            <a:avLst/>
          </a:prstGeom>
          <a:noFill/>
        </p:spPr>
        <p:txBody>
          <a:bodyPr wrap="none" rtlCol="0">
            <a:spAutoFit/>
          </a:bodyPr>
          <a:lstStyle/>
          <a:p>
            <a:r>
              <a:rPr lang="ru-RU" dirty="0"/>
              <a:t>Судебник</a:t>
            </a:r>
          </a:p>
        </p:txBody>
      </p:sp>
      <p:sp>
        <p:nvSpPr>
          <p:cNvPr id="9" name="TextBox 8">
            <a:extLst>
              <a:ext uri="{FF2B5EF4-FFF2-40B4-BE49-F238E27FC236}">
                <a16:creationId xmlns:a16="http://schemas.microsoft.com/office/drawing/2014/main" id="{3DC5D2FC-D718-423C-9E9B-CAE7F3013D7D}"/>
              </a:ext>
            </a:extLst>
          </p:cNvPr>
          <p:cNvSpPr txBox="1"/>
          <p:nvPr/>
        </p:nvSpPr>
        <p:spPr>
          <a:xfrm>
            <a:off x="8373826" y="6176963"/>
            <a:ext cx="2064219" cy="369332"/>
          </a:xfrm>
          <a:prstGeom prst="rect">
            <a:avLst/>
          </a:prstGeom>
          <a:noFill/>
        </p:spPr>
        <p:txBody>
          <a:bodyPr wrap="none" rtlCol="0">
            <a:spAutoFit/>
          </a:bodyPr>
          <a:lstStyle/>
          <a:p>
            <a:r>
              <a:rPr lang="ru-RU" dirty="0"/>
              <a:t>Стрелецкое войско</a:t>
            </a:r>
          </a:p>
        </p:txBody>
      </p:sp>
    </p:spTree>
    <p:extLst>
      <p:ext uri="{BB962C8B-B14F-4D97-AF65-F5344CB8AC3E}">
        <p14:creationId xmlns:p14="http://schemas.microsoft.com/office/powerpoint/2010/main" val="2802704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A36F0C-9D87-4334-A4D4-663EC327E0E3}"/>
              </a:ext>
            </a:extLst>
          </p:cNvPr>
          <p:cNvSpPr>
            <a:spLocks noGrp="1"/>
          </p:cNvSpPr>
          <p:nvPr>
            <p:ph type="title"/>
          </p:nvPr>
        </p:nvSpPr>
        <p:spPr/>
        <p:txBody>
          <a:bodyPr/>
          <a:lstStyle/>
          <a:p>
            <a:r>
              <a:rPr lang="ru-RU" dirty="0"/>
              <a:t>Внешняя политика</a:t>
            </a:r>
          </a:p>
        </p:txBody>
      </p:sp>
      <p:sp>
        <p:nvSpPr>
          <p:cNvPr id="3" name="Объект 2">
            <a:extLst>
              <a:ext uri="{FF2B5EF4-FFF2-40B4-BE49-F238E27FC236}">
                <a16:creationId xmlns:a16="http://schemas.microsoft.com/office/drawing/2014/main" id="{78D7C438-07A0-4AC6-8684-1B429D1A5B7B}"/>
              </a:ext>
            </a:extLst>
          </p:cNvPr>
          <p:cNvSpPr>
            <a:spLocks noGrp="1"/>
          </p:cNvSpPr>
          <p:nvPr>
            <p:ph idx="1"/>
          </p:nvPr>
        </p:nvSpPr>
        <p:spPr>
          <a:xfrm>
            <a:off x="838200" y="1825625"/>
            <a:ext cx="4810125" cy="4351338"/>
          </a:xfrm>
        </p:spPr>
        <p:txBody>
          <a:bodyPr/>
          <a:lstStyle/>
          <a:p>
            <a:pPr marL="0" indent="0">
              <a:buNone/>
            </a:pPr>
            <a:r>
              <a:rPr lang="ru-RU" sz="1800" b="0" i="0" u="none" strike="noStrike" dirty="0">
                <a:solidFill>
                  <a:srgbClr val="000000"/>
                </a:solidFill>
                <a:effectLst/>
                <a:latin typeface="Arial" panose="020B0604020202020204" pitchFamily="34" charset="0"/>
              </a:rPr>
              <a:t>Во внешней политике Ивана Васильевича преобладали многочисленные войны, которые проходили весьма успешно. За время правления Грозного, монарх сумел увеличить территорию страны почти в два раза, с 2,8 до 5,4 млн. м2, при этом она занимала площадь большую, чем вся Европа. Войско выступало под его командованием и вскоре заняло Астрахань и Казань, а после этого в составе государства российского появились сибирские земли.  В 1553-м Иван Грозный приступил к налаживанию торговых отношений с Англией.</a:t>
            </a:r>
            <a:endParaRPr lang="ru-RU" dirty="0"/>
          </a:p>
        </p:txBody>
      </p:sp>
      <p:pic>
        <p:nvPicPr>
          <p:cNvPr id="5" name="Рисунок 4">
            <a:extLst>
              <a:ext uri="{FF2B5EF4-FFF2-40B4-BE49-F238E27FC236}">
                <a16:creationId xmlns:a16="http://schemas.microsoft.com/office/drawing/2014/main" id="{D7F95D9B-4731-48E8-B656-C1F9509BD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8325" y="681037"/>
            <a:ext cx="6344356" cy="4853432"/>
          </a:xfrm>
          <a:prstGeom prst="rect">
            <a:avLst/>
          </a:prstGeom>
        </p:spPr>
      </p:pic>
    </p:spTree>
    <p:extLst>
      <p:ext uri="{BB962C8B-B14F-4D97-AF65-F5344CB8AC3E}">
        <p14:creationId xmlns:p14="http://schemas.microsoft.com/office/powerpoint/2010/main" val="1314285962"/>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1096</Words>
  <Application>Microsoft Office PowerPoint</Application>
  <PresentationFormat>Широкоэкранный</PresentationFormat>
  <Paragraphs>45</Paragraphs>
  <Slides>12</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12</vt:i4>
      </vt:variant>
    </vt:vector>
  </HeadingPairs>
  <TitlesOfParts>
    <vt:vector size="18" baseType="lpstr">
      <vt:lpstr>Arial</vt:lpstr>
      <vt:lpstr>Calibri</vt:lpstr>
      <vt:lpstr>Calibri Light</vt:lpstr>
      <vt:lpstr>Garamond</vt:lpstr>
      <vt:lpstr>YS Text</vt:lpstr>
      <vt:lpstr>Тема Office</vt:lpstr>
      <vt:lpstr>Россия в годы правления</vt:lpstr>
      <vt:lpstr>И. С. Глазунов:</vt:lpstr>
      <vt:lpstr>Ранние годы</vt:lpstr>
      <vt:lpstr>Трудное детство</vt:lpstr>
      <vt:lpstr>Образование</vt:lpstr>
      <vt:lpstr>Правление</vt:lpstr>
      <vt:lpstr>Признание в Европе</vt:lpstr>
      <vt:lpstr>Реформы</vt:lpstr>
      <vt:lpstr>Внешняя политика</vt:lpstr>
      <vt:lpstr>Опричнина</vt:lpstr>
      <vt:lpstr>Смерть</vt:lpstr>
      <vt:lpstr>Список источников</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zeloniyosminog@gmail.com</dc:creator>
  <cp:lastModifiedBy>zeloniyosminog@gmail.com</cp:lastModifiedBy>
  <cp:revision>19</cp:revision>
  <dcterms:created xsi:type="dcterms:W3CDTF">2024-03-24T13:16:18Z</dcterms:created>
  <dcterms:modified xsi:type="dcterms:W3CDTF">2024-04-03T20:18:12Z</dcterms:modified>
</cp:coreProperties>
</file>